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1.xml" ContentType="application/vnd.openxmlformats-officedocument.themeOverr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sldIdLst>
    <p:sldId id="297" r:id="rId3"/>
    <p:sldId id="311" r:id="rId4"/>
    <p:sldId id="296" r:id="rId5"/>
    <p:sldId id="298" r:id="rId6"/>
    <p:sldId id="261" r:id="rId7"/>
    <p:sldId id="307" r:id="rId8"/>
    <p:sldId id="306" r:id="rId9"/>
    <p:sldId id="308" r:id="rId10"/>
    <p:sldId id="309" r:id="rId11"/>
    <p:sldId id="312" r:id="rId12"/>
    <p:sldId id="313" r:id="rId13"/>
    <p:sldId id="314" r:id="rId14"/>
    <p:sldId id="318" r:id="rId15"/>
    <p:sldId id="319" r:id="rId16"/>
    <p:sldId id="283" r:id="rId17"/>
    <p:sldId id="271" r:id="rId18"/>
    <p:sldId id="272" r:id="rId19"/>
    <p:sldId id="299" r:id="rId20"/>
    <p:sldId id="274" r:id="rId21"/>
    <p:sldId id="275" r:id="rId22"/>
    <p:sldId id="278" r:id="rId23"/>
    <p:sldId id="284" r:id="rId24"/>
    <p:sldId id="264" r:id="rId25"/>
    <p:sldId id="265" r:id="rId26"/>
    <p:sldId id="266" r:id="rId27"/>
    <p:sldId id="267" r:id="rId28"/>
    <p:sldId id="301" r:id="rId29"/>
    <p:sldId id="285" r:id="rId30"/>
    <p:sldId id="293" r:id="rId31"/>
    <p:sldId id="300" r:id="rId32"/>
    <p:sldId id="289" r:id="rId33"/>
    <p:sldId id="288" r:id="rId34"/>
    <p:sldId id="294" r:id="rId35"/>
    <p:sldId id="315" r:id="rId36"/>
    <p:sldId id="316" r:id="rId37"/>
    <p:sldId id="317" r:id="rId38"/>
    <p:sldId id="29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5"/>
    <p:restoredTop sz="94710"/>
  </p:normalViewPr>
  <p:slideViewPr>
    <p:cSldViewPr snapToGrid="0">
      <p:cViewPr>
        <p:scale>
          <a:sx n="100" d="100"/>
          <a:sy n="100" d="100"/>
        </p:scale>
        <p:origin x="1864" y="1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_rels/data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g"/></Relationships>
</file>

<file path=ppt/diagrams/_rels/data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hyperlink" Target="https://colab.research.google.com/corgiredirector?site=https%3A%2F%2Fopendata.dc.gov%2Fdatasets%2FDCGIS%3A%3Acomputer-assisted-mass-appraisal-residential%2Fexplore" TargetMode="Externa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diagrams/_rels/data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5.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ata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17.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g"/></Relationships>
</file>

<file path=ppt/diagrams/_rels/drawing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colab.research.google.com/corgiredirector?site=https%3A%2F%2Fopendata.dc.gov%2Fdatasets%2FDCGIS%3A%3Acomputer-assisted-mass-appraisal-residential%2Fexplore" TargetMode="External"/><Relationship Id="rId7" Type="http://schemas.openxmlformats.org/officeDocument/2006/relationships/image" Target="../media/image12.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rawing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17.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835137-3BB3-479D-85EE-8B79B6AE2C25}" type="doc">
      <dgm:prSet loTypeId="urn:microsoft.com/office/officeart/2016/7/layout/BasicLinearProcessNumbered" loCatId="process" qsTypeId="urn:microsoft.com/office/officeart/2005/8/quickstyle/simple4" qsCatId="simple" csTypeId="urn:microsoft.com/office/officeart/2005/8/colors/accent3_2" csCatId="accent3" phldr="1"/>
      <dgm:spPr/>
      <dgm:t>
        <a:bodyPr/>
        <a:lstStyle/>
        <a:p>
          <a:endParaRPr lang="en-US"/>
        </a:p>
      </dgm:t>
    </dgm:pt>
    <dgm:pt modelId="{7B1716F1-28D8-41C2-9B5A-9C936683A036}">
      <dgm:prSet/>
      <dgm:spPr/>
      <dgm:t>
        <a:bodyPr/>
        <a:lstStyle/>
        <a:p>
          <a:r>
            <a:rPr lang="en-IN" dirty="0"/>
            <a:t>Swarup </a:t>
          </a:r>
        </a:p>
        <a:p>
          <a:r>
            <a:rPr lang="en-IN" dirty="0"/>
            <a:t>(Team leader)</a:t>
          </a:r>
        </a:p>
        <a:p>
          <a:r>
            <a:rPr lang="en-IN" dirty="0"/>
            <a:t>Data Scientist </a:t>
          </a:r>
          <a:endParaRPr lang="en-US" dirty="0"/>
        </a:p>
      </dgm:t>
    </dgm:pt>
    <dgm:pt modelId="{1AC3FB92-102F-4D26-B81E-6312D928CB31}" type="parTrans" cxnId="{808E986C-D7A1-490A-8019-E59A002A6787}">
      <dgm:prSet/>
      <dgm:spPr/>
      <dgm:t>
        <a:bodyPr/>
        <a:lstStyle/>
        <a:p>
          <a:endParaRPr lang="en-US"/>
        </a:p>
      </dgm:t>
    </dgm:pt>
    <dgm:pt modelId="{9B32FC6B-FB4F-4AFC-B727-11EAFF0102BC}" type="sibTrans" cxnId="{808E986C-D7A1-490A-8019-E59A002A6787}">
      <dgm:prSet phldrT="1"/>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dirty="0"/>
        </a:p>
      </dgm:t>
    </dgm:pt>
    <dgm:pt modelId="{93EAED06-4C68-49D3-B8AF-2DDC3DA5F054}">
      <dgm:prSet/>
      <dgm:spPr/>
      <dgm:t>
        <a:bodyPr/>
        <a:lstStyle/>
        <a:p>
          <a:r>
            <a:rPr lang="en-US" dirty="0"/>
            <a:t>Shrestha</a:t>
          </a:r>
        </a:p>
        <a:p>
          <a:r>
            <a:rPr lang="en-US" dirty="0"/>
            <a:t>ML Engineer</a:t>
          </a:r>
        </a:p>
      </dgm:t>
    </dgm:pt>
    <dgm:pt modelId="{DC39D4AE-2C98-42D2-B99D-4686F4487379}" type="parTrans" cxnId="{378577DF-B1E3-4479-B98A-FB17C30E091B}">
      <dgm:prSet/>
      <dgm:spPr/>
      <dgm:t>
        <a:bodyPr/>
        <a:lstStyle/>
        <a:p>
          <a:endParaRPr lang="en-US"/>
        </a:p>
      </dgm:t>
    </dgm:pt>
    <dgm:pt modelId="{0C214759-30F4-42BD-9AA6-7E6C9778416D}" type="sibTrans" cxnId="{378577DF-B1E3-4479-B98A-FB17C30E091B}">
      <dgm:prSet phldrT="2"/>
      <dgm:spPr>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en-US" dirty="0"/>
        </a:p>
      </dgm:t>
    </dgm:pt>
    <dgm:pt modelId="{418FF20F-1ECB-437A-BA5D-DD6BAF7985C2}">
      <dgm:prSet/>
      <dgm:spPr/>
      <dgm:t>
        <a:bodyPr/>
        <a:lstStyle/>
        <a:p>
          <a:r>
            <a:rPr lang="en-US" dirty="0"/>
            <a:t>Nikesh</a:t>
          </a:r>
        </a:p>
        <a:p>
          <a:r>
            <a:rPr lang="en-US" dirty="0"/>
            <a:t>Data Engineer</a:t>
          </a:r>
        </a:p>
      </dgm:t>
    </dgm:pt>
    <dgm:pt modelId="{67A9733B-440F-4E14-B59C-FEAA663D7651}" type="parTrans" cxnId="{87E05B98-23F8-4375-BBCA-17A8DACEA0DB}">
      <dgm:prSet/>
      <dgm:spPr/>
      <dgm:t>
        <a:bodyPr/>
        <a:lstStyle/>
        <a:p>
          <a:endParaRPr lang="en-US"/>
        </a:p>
      </dgm:t>
    </dgm:pt>
    <dgm:pt modelId="{210D33B6-1D1A-4737-B5ED-861455D6A3AE}" type="sibTrans" cxnId="{87E05B98-23F8-4375-BBCA-17A8DACEA0DB}">
      <dgm:prSet phldrT="3"/>
      <dgm:spPr>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en-US" dirty="0"/>
        </a:p>
      </dgm:t>
    </dgm:pt>
    <dgm:pt modelId="{145AA8DB-1781-C44C-AF71-4568522E1440}" type="pres">
      <dgm:prSet presAssocID="{3E835137-3BB3-479D-85EE-8B79B6AE2C25}" presName="Name0" presStyleCnt="0">
        <dgm:presLayoutVars>
          <dgm:animLvl val="lvl"/>
          <dgm:resizeHandles val="exact"/>
        </dgm:presLayoutVars>
      </dgm:prSet>
      <dgm:spPr/>
    </dgm:pt>
    <dgm:pt modelId="{0FE797EB-C7A5-BC47-AF13-636C186CED42}" type="pres">
      <dgm:prSet presAssocID="{7B1716F1-28D8-41C2-9B5A-9C936683A036}" presName="compositeNode" presStyleCnt="0">
        <dgm:presLayoutVars>
          <dgm:bulletEnabled val="1"/>
        </dgm:presLayoutVars>
      </dgm:prSet>
      <dgm:spPr/>
    </dgm:pt>
    <dgm:pt modelId="{F66ACB7C-D020-F541-A73C-25F36E171AD5}" type="pres">
      <dgm:prSet presAssocID="{7B1716F1-28D8-41C2-9B5A-9C936683A036}" presName="bgRect" presStyleLbl="bgAccFollowNode1" presStyleIdx="0" presStyleCnt="3"/>
      <dgm:spPr/>
    </dgm:pt>
    <dgm:pt modelId="{0D54CD68-3738-6D40-AE4A-B42153F06888}" type="pres">
      <dgm:prSet presAssocID="{9B32FC6B-FB4F-4AFC-B727-11EAFF0102BC}" presName="sibTransNodeCircle" presStyleLbl="alignNode1" presStyleIdx="0" presStyleCnt="6">
        <dgm:presLayoutVars>
          <dgm:chMax val="0"/>
          <dgm:bulletEnabled/>
        </dgm:presLayoutVars>
      </dgm:prSet>
      <dgm:spPr/>
    </dgm:pt>
    <dgm:pt modelId="{EC23C867-8FEF-CF4D-A55E-FF44E4293CED}" type="pres">
      <dgm:prSet presAssocID="{7B1716F1-28D8-41C2-9B5A-9C936683A036}" presName="bottomLine" presStyleLbl="alignNode1" presStyleIdx="1" presStyleCnt="6">
        <dgm:presLayoutVars/>
      </dgm:prSet>
      <dgm:spPr/>
    </dgm:pt>
    <dgm:pt modelId="{E8F81F63-013B-9140-9F7F-4C65CC490A9A}" type="pres">
      <dgm:prSet presAssocID="{7B1716F1-28D8-41C2-9B5A-9C936683A036}" presName="nodeText" presStyleLbl="bgAccFollowNode1" presStyleIdx="0" presStyleCnt="3">
        <dgm:presLayoutVars>
          <dgm:bulletEnabled val="1"/>
        </dgm:presLayoutVars>
      </dgm:prSet>
      <dgm:spPr/>
    </dgm:pt>
    <dgm:pt modelId="{9A234763-3905-614E-9EFB-4330CA36619B}" type="pres">
      <dgm:prSet presAssocID="{9B32FC6B-FB4F-4AFC-B727-11EAFF0102BC}" presName="sibTrans" presStyleCnt="0"/>
      <dgm:spPr/>
    </dgm:pt>
    <dgm:pt modelId="{D307D0D0-97C1-7244-A2F2-6D17AF60E022}" type="pres">
      <dgm:prSet presAssocID="{93EAED06-4C68-49D3-B8AF-2DDC3DA5F054}" presName="compositeNode" presStyleCnt="0">
        <dgm:presLayoutVars>
          <dgm:bulletEnabled val="1"/>
        </dgm:presLayoutVars>
      </dgm:prSet>
      <dgm:spPr/>
    </dgm:pt>
    <dgm:pt modelId="{98634F41-B836-F741-8D5A-CE8505287AC5}" type="pres">
      <dgm:prSet presAssocID="{93EAED06-4C68-49D3-B8AF-2DDC3DA5F054}" presName="bgRect" presStyleLbl="bgAccFollowNode1" presStyleIdx="1" presStyleCnt="3"/>
      <dgm:spPr/>
    </dgm:pt>
    <dgm:pt modelId="{6DFB17FF-DE8A-5B49-8F46-3CED02F90662}" type="pres">
      <dgm:prSet presAssocID="{0C214759-30F4-42BD-9AA6-7E6C9778416D}" presName="sibTransNodeCircle" presStyleLbl="alignNode1" presStyleIdx="2" presStyleCnt="6">
        <dgm:presLayoutVars>
          <dgm:chMax val="0"/>
          <dgm:bulletEnabled/>
        </dgm:presLayoutVars>
      </dgm:prSet>
      <dgm:spPr/>
    </dgm:pt>
    <dgm:pt modelId="{3BD2135E-F6DB-C84F-BF31-431F57DD7BA9}" type="pres">
      <dgm:prSet presAssocID="{93EAED06-4C68-49D3-B8AF-2DDC3DA5F054}" presName="bottomLine" presStyleLbl="alignNode1" presStyleIdx="3" presStyleCnt="6">
        <dgm:presLayoutVars/>
      </dgm:prSet>
      <dgm:spPr/>
    </dgm:pt>
    <dgm:pt modelId="{52D7A97D-0839-474E-B22D-9EA607649D01}" type="pres">
      <dgm:prSet presAssocID="{93EAED06-4C68-49D3-B8AF-2DDC3DA5F054}" presName="nodeText" presStyleLbl="bgAccFollowNode1" presStyleIdx="1" presStyleCnt="3">
        <dgm:presLayoutVars>
          <dgm:bulletEnabled val="1"/>
        </dgm:presLayoutVars>
      </dgm:prSet>
      <dgm:spPr/>
    </dgm:pt>
    <dgm:pt modelId="{34AE980F-E530-C24E-98CB-377BB4F4D22E}" type="pres">
      <dgm:prSet presAssocID="{0C214759-30F4-42BD-9AA6-7E6C9778416D}" presName="sibTrans" presStyleCnt="0"/>
      <dgm:spPr/>
    </dgm:pt>
    <dgm:pt modelId="{E852806B-177A-A24F-8E4A-E3E407216D69}" type="pres">
      <dgm:prSet presAssocID="{418FF20F-1ECB-437A-BA5D-DD6BAF7985C2}" presName="compositeNode" presStyleCnt="0">
        <dgm:presLayoutVars>
          <dgm:bulletEnabled val="1"/>
        </dgm:presLayoutVars>
      </dgm:prSet>
      <dgm:spPr/>
    </dgm:pt>
    <dgm:pt modelId="{9328397D-08BB-E643-9B2D-F1B646DDA64D}" type="pres">
      <dgm:prSet presAssocID="{418FF20F-1ECB-437A-BA5D-DD6BAF7985C2}" presName="bgRect" presStyleLbl="bgAccFollowNode1" presStyleIdx="2" presStyleCnt="3"/>
      <dgm:spPr/>
    </dgm:pt>
    <dgm:pt modelId="{083E849E-AEC0-CC41-8AD6-EE9377B8C076}" type="pres">
      <dgm:prSet presAssocID="{210D33B6-1D1A-4737-B5ED-861455D6A3AE}" presName="sibTransNodeCircle" presStyleLbl="alignNode1" presStyleIdx="4" presStyleCnt="6">
        <dgm:presLayoutVars>
          <dgm:chMax val="0"/>
          <dgm:bulletEnabled/>
        </dgm:presLayoutVars>
      </dgm:prSet>
      <dgm:spPr/>
    </dgm:pt>
    <dgm:pt modelId="{75B1A9B9-5083-3A48-BD78-14505D657CE5}" type="pres">
      <dgm:prSet presAssocID="{418FF20F-1ECB-437A-BA5D-DD6BAF7985C2}" presName="bottomLine" presStyleLbl="alignNode1" presStyleIdx="5" presStyleCnt="6">
        <dgm:presLayoutVars/>
      </dgm:prSet>
      <dgm:spPr/>
    </dgm:pt>
    <dgm:pt modelId="{CB510B97-9D4E-D34F-BD6B-440A6F3DD085}" type="pres">
      <dgm:prSet presAssocID="{418FF20F-1ECB-437A-BA5D-DD6BAF7985C2}" presName="nodeText" presStyleLbl="bgAccFollowNode1" presStyleIdx="2" presStyleCnt="3">
        <dgm:presLayoutVars>
          <dgm:bulletEnabled val="1"/>
        </dgm:presLayoutVars>
      </dgm:prSet>
      <dgm:spPr/>
    </dgm:pt>
  </dgm:ptLst>
  <dgm:cxnLst>
    <dgm:cxn modelId="{8E17B910-0BA1-FE40-8322-373510B7507C}" type="presOf" srcId="{0C214759-30F4-42BD-9AA6-7E6C9778416D}" destId="{6DFB17FF-DE8A-5B49-8F46-3CED02F90662}" srcOrd="0" destOrd="0" presId="urn:microsoft.com/office/officeart/2016/7/layout/BasicLinearProcessNumbered"/>
    <dgm:cxn modelId="{D0550228-FA08-ED47-AAE1-E68872CA5CB1}" type="presOf" srcId="{93EAED06-4C68-49D3-B8AF-2DDC3DA5F054}" destId="{52D7A97D-0839-474E-B22D-9EA607649D01}" srcOrd="1" destOrd="0" presId="urn:microsoft.com/office/officeart/2016/7/layout/BasicLinearProcessNumbered"/>
    <dgm:cxn modelId="{C1858F2F-16CE-CF49-99B1-D57C164FD17B}" type="presOf" srcId="{9B32FC6B-FB4F-4AFC-B727-11EAFF0102BC}" destId="{0D54CD68-3738-6D40-AE4A-B42153F06888}" srcOrd="0" destOrd="0" presId="urn:microsoft.com/office/officeart/2016/7/layout/BasicLinearProcessNumbered"/>
    <dgm:cxn modelId="{D2A80B3E-6BD7-3F47-B34A-DF16EF287B36}" type="presOf" srcId="{3E835137-3BB3-479D-85EE-8B79B6AE2C25}" destId="{145AA8DB-1781-C44C-AF71-4568522E1440}" srcOrd="0" destOrd="0" presId="urn:microsoft.com/office/officeart/2016/7/layout/BasicLinearProcessNumbered"/>
    <dgm:cxn modelId="{2DB28E4D-5E24-8244-B5F2-A67E1F1634FA}" type="presOf" srcId="{210D33B6-1D1A-4737-B5ED-861455D6A3AE}" destId="{083E849E-AEC0-CC41-8AD6-EE9377B8C076}" srcOrd="0" destOrd="0" presId="urn:microsoft.com/office/officeart/2016/7/layout/BasicLinearProcessNumbered"/>
    <dgm:cxn modelId="{BC0F2C50-0E92-3644-AB23-C76D79101A3B}" type="presOf" srcId="{93EAED06-4C68-49D3-B8AF-2DDC3DA5F054}" destId="{98634F41-B836-F741-8D5A-CE8505287AC5}" srcOrd="0" destOrd="0" presId="urn:microsoft.com/office/officeart/2016/7/layout/BasicLinearProcessNumbered"/>
    <dgm:cxn modelId="{47A35E54-52DD-F44A-917F-403AEC5CECBA}" type="presOf" srcId="{418FF20F-1ECB-437A-BA5D-DD6BAF7985C2}" destId="{CB510B97-9D4E-D34F-BD6B-440A6F3DD085}" srcOrd="1" destOrd="0" presId="urn:microsoft.com/office/officeart/2016/7/layout/BasicLinearProcessNumbered"/>
    <dgm:cxn modelId="{808E986C-D7A1-490A-8019-E59A002A6787}" srcId="{3E835137-3BB3-479D-85EE-8B79B6AE2C25}" destId="{7B1716F1-28D8-41C2-9B5A-9C936683A036}" srcOrd="0" destOrd="0" parTransId="{1AC3FB92-102F-4D26-B81E-6312D928CB31}" sibTransId="{9B32FC6B-FB4F-4AFC-B727-11EAFF0102BC}"/>
    <dgm:cxn modelId="{4F49397A-6976-9F40-BBB7-765AE6D90A78}" type="presOf" srcId="{7B1716F1-28D8-41C2-9B5A-9C936683A036}" destId="{E8F81F63-013B-9140-9F7F-4C65CC490A9A}" srcOrd="1" destOrd="0" presId="urn:microsoft.com/office/officeart/2016/7/layout/BasicLinearProcessNumbered"/>
    <dgm:cxn modelId="{A973AE94-EDB8-8046-9BBF-CDB69AE77AB1}" type="presOf" srcId="{7B1716F1-28D8-41C2-9B5A-9C936683A036}" destId="{F66ACB7C-D020-F541-A73C-25F36E171AD5}" srcOrd="0" destOrd="0" presId="urn:microsoft.com/office/officeart/2016/7/layout/BasicLinearProcessNumbered"/>
    <dgm:cxn modelId="{87E05B98-23F8-4375-BBCA-17A8DACEA0DB}" srcId="{3E835137-3BB3-479D-85EE-8B79B6AE2C25}" destId="{418FF20F-1ECB-437A-BA5D-DD6BAF7985C2}" srcOrd="2" destOrd="0" parTransId="{67A9733B-440F-4E14-B59C-FEAA663D7651}" sibTransId="{210D33B6-1D1A-4737-B5ED-861455D6A3AE}"/>
    <dgm:cxn modelId="{86074AB4-6D1C-7447-BC95-789155BFA652}" type="presOf" srcId="{418FF20F-1ECB-437A-BA5D-DD6BAF7985C2}" destId="{9328397D-08BB-E643-9B2D-F1B646DDA64D}" srcOrd="0" destOrd="0" presId="urn:microsoft.com/office/officeart/2016/7/layout/BasicLinearProcessNumbered"/>
    <dgm:cxn modelId="{378577DF-B1E3-4479-B98A-FB17C30E091B}" srcId="{3E835137-3BB3-479D-85EE-8B79B6AE2C25}" destId="{93EAED06-4C68-49D3-B8AF-2DDC3DA5F054}" srcOrd="1" destOrd="0" parTransId="{DC39D4AE-2C98-42D2-B99D-4686F4487379}" sibTransId="{0C214759-30F4-42BD-9AA6-7E6C9778416D}"/>
    <dgm:cxn modelId="{0F2D3C48-C699-1745-B01B-84B72D6D674B}" type="presParOf" srcId="{145AA8DB-1781-C44C-AF71-4568522E1440}" destId="{0FE797EB-C7A5-BC47-AF13-636C186CED42}" srcOrd="0" destOrd="0" presId="urn:microsoft.com/office/officeart/2016/7/layout/BasicLinearProcessNumbered"/>
    <dgm:cxn modelId="{2C6F03D6-10B6-284E-A234-9FECF9F457C1}" type="presParOf" srcId="{0FE797EB-C7A5-BC47-AF13-636C186CED42}" destId="{F66ACB7C-D020-F541-A73C-25F36E171AD5}" srcOrd="0" destOrd="0" presId="urn:microsoft.com/office/officeart/2016/7/layout/BasicLinearProcessNumbered"/>
    <dgm:cxn modelId="{7756B351-EEAC-8C4A-8489-E57F1A45D74C}" type="presParOf" srcId="{0FE797EB-C7A5-BC47-AF13-636C186CED42}" destId="{0D54CD68-3738-6D40-AE4A-B42153F06888}" srcOrd="1" destOrd="0" presId="urn:microsoft.com/office/officeart/2016/7/layout/BasicLinearProcessNumbered"/>
    <dgm:cxn modelId="{859E197D-A015-5848-B2A7-3E0E8DC46893}" type="presParOf" srcId="{0FE797EB-C7A5-BC47-AF13-636C186CED42}" destId="{EC23C867-8FEF-CF4D-A55E-FF44E4293CED}" srcOrd="2" destOrd="0" presId="urn:microsoft.com/office/officeart/2016/7/layout/BasicLinearProcessNumbered"/>
    <dgm:cxn modelId="{596135E8-6D27-AE47-99B8-2B2679E84E74}" type="presParOf" srcId="{0FE797EB-C7A5-BC47-AF13-636C186CED42}" destId="{E8F81F63-013B-9140-9F7F-4C65CC490A9A}" srcOrd="3" destOrd="0" presId="urn:microsoft.com/office/officeart/2016/7/layout/BasicLinearProcessNumbered"/>
    <dgm:cxn modelId="{30010780-787E-1C43-A3E9-03D6910511C3}" type="presParOf" srcId="{145AA8DB-1781-C44C-AF71-4568522E1440}" destId="{9A234763-3905-614E-9EFB-4330CA36619B}" srcOrd="1" destOrd="0" presId="urn:microsoft.com/office/officeart/2016/7/layout/BasicLinearProcessNumbered"/>
    <dgm:cxn modelId="{08B64BE1-D361-7244-A1F1-EB1203B7A387}" type="presParOf" srcId="{145AA8DB-1781-C44C-AF71-4568522E1440}" destId="{D307D0D0-97C1-7244-A2F2-6D17AF60E022}" srcOrd="2" destOrd="0" presId="urn:microsoft.com/office/officeart/2016/7/layout/BasicLinearProcessNumbered"/>
    <dgm:cxn modelId="{AC4F86BA-B4FB-DB49-B4F1-8B50AFE6A31C}" type="presParOf" srcId="{D307D0D0-97C1-7244-A2F2-6D17AF60E022}" destId="{98634F41-B836-F741-8D5A-CE8505287AC5}" srcOrd="0" destOrd="0" presId="urn:microsoft.com/office/officeart/2016/7/layout/BasicLinearProcessNumbered"/>
    <dgm:cxn modelId="{5E490F17-357A-4745-B1A1-F09488676C70}" type="presParOf" srcId="{D307D0D0-97C1-7244-A2F2-6D17AF60E022}" destId="{6DFB17FF-DE8A-5B49-8F46-3CED02F90662}" srcOrd="1" destOrd="0" presId="urn:microsoft.com/office/officeart/2016/7/layout/BasicLinearProcessNumbered"/>
    <dgm:cxn modelId="{88C0368C-E73C-594C-BB92-C56E1E3B652C}" type="presParOf" srcId="{D307D0D0-97C1-7244-A2F2-6D17AF60E022}" destId="{3BD2135E-F6DB-C84F-BF31-431F57DD7BA9}" srcOrd="2" destOrd="0" presId="urn:microsoft.com/office/officeart/2016/7/layout/BasicLinearProcessNumbered"/>
    <dgm:cxn modelId="{F752BC0B-B3E6-084D-ABF2-E6BA6FBE4349}" type="presParOf" srcId="{D307D0D0-97C1-7244-A2F2-6D17AF60E022}" destId="{52D7A97D-0839-474E-B22D-9EA607649D01}" srcOrd="3" destOrd="0" presId="urn:microsoft.com/office/officeart/2016/7/layout/BasicLinearProcessNumbered"/>
    <dgm:cxn modelId="{CA421B6F-C101-F049-A8BF-A895421955FA}" type="presParOf" srcId="{145AA8DB-1781-C44C-AF71-4568522E1440}" destId="{34AE980F-E530-C24E-98CB-377BB4F4D22E}" srcOrd="3" destOrd="0" presId="urn:microsoft.com/office/officeart/2016/7/layout/BasicLinearProcessNumbered"/>
    <dgm:cxn modelId="{2C8E2224-78C8-044B-85F0-62AEF37EE38A}" type="presParOf" srcId="{145AA8DB-1781-C44C-AF71-4568522E1440}" destId="{E852806B-177A-A24F-8E4A-E3E407216D69}" srcOrd="4" destOrd="0" presId="urn:microsoft.com/office/officeart/2016/7/layout/BasicLinearProcessNumbered"/>
    <dgm:cxn modelId="{E7067D4B-AA83-3245-8DD3-A9D0047AF024}" type="presParOf" srcId="{E852806B-177A-A24F-8E4A-E3E407216D69}" destId="{9328397D-08BB-E643-9B2D-F1B646DDA64D}" srcOrd="0" destOrd="0" presId="urn:microsoft.com/office/officeart/2016/7/layout/BasicLinearProcessNumbered"/>
    <dgm:cxn modelId="{675B5351-4D5D-5B46-B45D-A2EDE056D5F0}" type="presParOf" srcId="{E852806B-177A-A24F-8E4A-E3E407216D69}" destId="{083E849E-AEC0-CC41-8AD6-EE9377B8C076}" srcOrd="1" destOrd="0" presId="urn:microsoft.com/office/officeart/2016/7/layout/BasicLinearProcessNumbered"/>
    <dgm:cxn modelId="{3BE3DA78-B2F5-F449-B936-F8AC8165DB64}" type="presParOf" srcId="{E852806B-177A-A24F-8E4A-E3E407216D69}" destId="{75B1A9B9-5083-3A48-BD78-14505D657CE5}" srcOrd="2" destOrd="0" presId="urn:microsoft.com/office/officeart/2016/7/layout/BasicLinearProcessNumbered"/>
    <dgm:cxn modelId="{F50030CF-6AF3-EE4C-AC6C-5B84E9B85B89}" type="presParOf" srcId="{E852806B-177A-A24F-8E4A-E3E407216D69}" destId="{CB510B97-9D4E-D34F-BD6B-440A6F3DD085}"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87325E-9FD9-4A8D-9560-488439203960}" type="doc">
      <dgm:prSet loTypeId="urn:microsoft.com/office/officeart/2017/3/layout/DropPinTimeline" loCatId="process" qsTypeId="urn:microsoft.com/office/officeart/2005/8/quickstyle/simple4" qsCatId="simple" csTypeId="urn:microsoft.com/office/officeart/2005/8/colors/colorful1" csCatId="colorful" phldr="1"/>
      <dgm:spPr/>
      <dgm:t>
        <a:bodyPr/>
        <a:lstStyle/>
        <a:p>
          <a:endParaRPr lang="en-US"/>
        </a:p>
      </dgm:t>
    </dgm:pt>
    <dgm:pt modelId="{310FD2AA-FE80-4C2B-A51A-899610240BE0}">
      <dgm:prSet/>
      <dgm:spPr/>
      <dgm:t>
        <a:bodyPr/>
        <a:lstStyle/>
        <a:p>
          <a:pPr>
            <a:defRPr b="1"/>
          </a:pPr>
          <a:r>
            <a:rPr lang="en-US"/>
            <a:t>2010–2020</a:t>
          </a:r>
        </a:p>
      </dgm:t>
    </dgm:pt>
    <dgm:pt modelId="{37A780F7-E8A7-40CB-A7AA-2295F5A47493}" type="parTrans" cxnId="{75F7B189-3669-4534-97D4-C471381A69F0}">
      <dgm:prSet/>
      <dgm:spPr/>
      <dgm:t>
        <a:bodyPr/>
        <a:lstStyle/>
        <a:p>
          <a:endParaRPr lang="en-US"/>
        </a:p>
      </dgm:t>
    </dgm:pt>
    <dgm:pt modelId="{CEE43FF4-4DCC-4CEB-8AF9-E36845330D73}" type="sibTrans" cxnId="{75F7B189-3669-4534-97D4-C471381A69F0}">
      <dgm:prSet/>
      <dgm:spPr/>
      <dgm:t>
        <a:bodyPr/>
        <a:lstStyle/>
        <a:p>
          <a:endParaRPr lang="en-US"/>
        </a:p>
      </dgm:t>
    </dgm:pt>
    <dgm:pt modelId="{B3741A0D-D3D0-4445-9704-1294C65273EA}">
      <dgm:prSet/>
      <dgm:spPr/>
      <dgm:t>
        <a:bodyPr/>
        <a:lstStyle/>
        <a:p>
          <a:r>
            <a:rPr lang="en-US"/>
            <a:t>D.C.'s population grew 15% from 2010 to 2020</a:t>
          </a:r>
        </a:p>
      </dgm:t>
    </dgm:pt>
    <dgm:pt modelId="{9162A0BA-3321-4029-AE53-623535635D2C}" type="parTrans" cxnId="{C8CA7DF0-DE5F-46B9-ACB5-62A0A3CC7B1A}">
      <dgm:prSet/>
      <dgm:spPr/>
      <dgm:t>
        <a:bodyPr/>
        <a:lstStyle/>
        <a:p>
          <a:endParaRPr lang="en-US"/>
        </a:p>
      </dgm:t>
    </dgm:pt>
    <dgm:pt modelId="{9BE9F5B9-E9F1-4865-AEE0-B2BA7941BD3E}" type="sibTrans" cxnId="{C8CA7DF0-DE5F-46B9-ACB5-62A0A3CC7B1A}">
      <dgm:prSet/>
      <dgm:spPr/>
      <dgm:t>
        <a:bodyPr/>
        <a:lstStyle/>
        <a:p>
          <a:endParaRPr lang="en-US"/>
        </a:p>
      </dgm:t>
    </dgm:pt>
    <dgm:pt modelId="{32CFCE99-0F4A-43F4-A866-1276CC0C0D77}">
      <dgm:prSet/>
      <dgm:spPr/>
      <dgm:t>
        <a:bodyPr/>
        <a:lstStyle/>
        <a:p>
          <a:pPr>
            <a:defRPr b="1"/>
          </a:pPr>
          <a:r>
            <a:rPr lang="en-US"/>
            <a:t>2020</a:t>
          </a:r>
        </a:p>
      </dgm:t>
    </dgm:pt>
    <dgm:pt modelId="{D14EA24F-E02C-44F1-926A-054EA85BD06D}" type="parTrans" cxnId="{352547EF-2859-4037-B935-2E5562ADDE98}">
      <dgm:prSet/>
      <dgm:spPr/>
      <dgm:t>
        <a:bodyPr/>
        <a:lstStyle/>
        <a:p>
          <a:endParaRPr lang="en-US"/>
        </a:p>
      </dgm:t>
    </dgm:pt>
    <dgm:pt modelId="{84373CA0-A72F-4F23-9BDA-61D88C354752}" type="sibTrans" cxnId="{352547EF-2859-4037-B935-2E5562ADDE98}">
      <dgm:prSet/>
      <dgm:spPr/>
      <dgm:t>
        <a:bodyPr/>
        <a:lstStyle/>
        <a:p>
          <a:endParaRPr lang="en-US"/>
        </a:p>
      </dgm:t>
    </dgm:pt>
    <dgm:pt modelId="{8905795B-E8F5-4979-B4A9-319034DAB4EA}">
      <dgm:prSet/>
      <dgm:spPr/>
      <dgm:t>
        <a:bodyPr/>
        <a:lstStyle/>
        <a:p>
          <a:r>
            <a:rPr lang="en-US"/>
            <a:t>Nearly 690,000 residents in 2020</a:t>
          </a:r>
        </a:p>
      </dgm:t>
    </dgm:pt>
    <dgm:pt modelId="{1D5120B5-AA7B-44A4-B678-8498F5E9C9BB}" type="parTrans" cxnId="{CBF8E912-15A3-4B94-A038-DB9AA3E08A08}">
      <dgm:prSet/>
      <dgm:spPr/>
      <dgm:t>
        <a:bodyPr/>
        <a:lstStyle/>
        <a:p>
          <a:endParaRPr lang="en-US"/>
        </a:p>
      </dgm:t>
    </dgm:pt>
    <dgm:pt modelId="{FD70512C-2192-490F-BDCE-9F7D085EE672}" type="sibTrans" cxnId="{CBF8E912-15A3-4B94-A038-DB9AA3E08A08}">
      <dgm:prSet/>
      <dgm:spPr/>
      <dgm:t>
        <a:bodyPr/>
        <a:lstStyle/>
        <a:p>
          <a:endParaRPr lang="en-US"/>
        </a:p>
      </dgm:t>
    </dgm:pt>
    <dgm:pt modelId="{BE4D720A-1AF4-46A1-A68F-41A1C5EC48E7}">
      <dgm:prSet/>
      <dgm:spPr/>
      <dgm:t>
        <a:bodyPr/>
        <a:lstStyle/>
        <a:p>
          <a:pPr>
            <a:defRPr b="1"/>
          </a:pPr>
          <a:r>
            <a:rPr lang="en-US"/>
            <a:t>2021</a:t>
          </a:r>
        </a:p>
      </dgm:t>
    </dgm:pt>
    <dgm:pt modelId="{AAAED3F0-7E6F-4EC2-B669-6E4BB4794113}" type="parTrans" cxnId="{D1C4E54E-8EA8-4BDE-AFDD-487575A5CDEF}">
      <dgm:prSet/>
      <dgm:spPr/>
      <dgm:t>
        <a:bodyPr/>
        <a:lstStyle/>
        <a:p>
          <a:endParaRPr lang="en-US"/>
        </a:p>
      </dgm:t>
    </dgm:pt>
    <dgm:pt modelId="{8FE15109-DA58-407A-899F-AF42B68B4CE9}" type="sibTrans" cxnId="{D1C4E54E-8EA8-4BDE-AFDD-487575A5CDEF}">
      <dgm:prSet/>
      <dgm:spPr/>
      <dgm:t>
        <a:bodyPr/>
        <a:lstStyle/>
        <a:p>
          <a:endParaRPr lang="en-US"/>
        </a:p>
      </dgm:t>
    </dgm:pt>
    <dgm:pt modelId="{803F615B-97E9-4CC6-AF4C-ED076EF97BE1}">
      <dgm:prSet/>
      <dgm:spPr/>
      <dgm:t>
        <a:bodyPr/>
        <a:lstStyle/>
        <a:p>
          <a:r>
            <a:rPr lang="en-US"/>
            <a:t>Lost about 20,000 residents in 2021</a:t>
          </a:r>
        </a:p>
      </dgm:t>
    </dgm:pt>
    <dgm:pt modelId="{3F9F6D87-7921-49BD-91B3-529851CF0C6B}" type="parTrans" cxnId="{75410D2D-EB77-4876-9132-EBEB17B3B81A}">
      <dgm:prSet/>
      <dgm:spPr/>
      <dgm:t>
        <a:bodyPr/>
        <a:lstStyle/>
        <a:p>
          <a:endParaRPr lang="en-US"/>
        </a:p>
      </dgm:t>
    </dgm:pt>
    <dgm:pt modelId="{4115822F-E65B-41EF-B8F1-00485C336D32}" type="sibTrans" cxnId="{75410D2D-EB77-4876-9132-EBEB17B3B81A}">
      <dgm:prSet/>
      <dgm:spPr/>
      <dgm:t>
        <a:bodyPr/>
        <a:lstStyle/>
        <a:p>
          <a:endParaRPr lang="en-US"/>
        </a:p>
      </dgm:t>
    </dgm:pt>
    <dgm:pt modelId="{4DC92A2D-699A-44EB-874C-CB32ED61379E}">
      <dgm:prSet/>
      <dgm:spPr/>
      <dgm:t>
        <a:bodyPr/>
        <a:lstStyle/>
        <a:p>
          <a:pPr>
            <a:defRPr b="1"/>
          </a:pPr>
          <a:r>
            <a:rPr lang="en-US"/>
            <a:t>Jan. 2023</a:t>
          </a:r>
        </a:p>
      </dgm:t>
    </dgm:pt>
    <dgm:pt modelId="{9E69AB33-F77B-4D15-A2C7-702A697F63CB}" type="parTrans" cxnId="{83D8B29B-3E7C-4AF6-8102-B2851552F4F8}">
      <dgm:prSet/>
      <dgm:spPr/>
      <dgm:t>
        <a:bodyPr/>
        <a:lstStyle/>
        <a:p>
          <a:endParaRPr lang="en-US"/>
        </a:p>
      </dgm:t>
    </dgm:pt>
    <dgm:pt modelId="{D67F4991-AB8E-4581-829C-CE9C1C0829CD}" type="sibTrans" cxnId="{83D8B29B-3E7C-4AF6-8102-B2851552F4F8}">
      <dgm:prSet/>
      <dgm:spPr/>
      <dgm:t>
        <a:bodyPr/>
        <a:lstStyle/>
        <a:p>
          <a:endParaRPr lang="en-US"/>
        </a:p>
      </dgm:t>
    </dgm:pt>
    <dgm:pt modelId="{81B06BBE-7FE8-4DF5-B441-59A24C8CDB31}">
      <dgm:prSet/>
      <dgm:spPr/>
      <dgm:t>
        <a:bodyPr/>
        <a:lstStyle/>
        <a:p>
          <a:r>
            <a:rPr lang="en-US"/>
            <a:t>As of January 2023, D.C currently has about 671,000 residents</a:t>
          </a:r>
        </a:p>
      </dgm:t>
    </dgm:pt>
    <dgm:pt modelId="{391D1B53-DD7E-482F-B939-B0C7E3FC4FC1}" type="parTrans" cxnId="{4ECECAAE-DD61-4752-B9F5-D90FB55AF97E}">
      <dgm:prSet/>
      <dgm:spPr/>
      <dgm:t>
        <a:bodyPr/>
        <a:lstStyle/>
        <a:p>
          <a:endParaRPr lang="en-US"/>
        </a:p>
      </dgm:t>
    </dgm:pt>
    <dgm:pt modelId="{1D200D16-8E60-4F0E-B26C-7B167C3466AA}" type="sibTrans" cxnId="{4ECECAAE-DD61-4752-B9F5-D90FB55AF97E}">
      <dgm:prSet/>
      <dgm:spPr/>
      <dgm:t>
        <a:bodyPr/>
        <a:lstStyle/>
        <a:p>
          <a:endParaRPr lang="en-US"/>
        </a:p>
      </dgm:t>
    </dgm:pt>
    <dgm:pt modelId="{F75E7243-DDC1-144C-B0BF-F3750E220DF5}" type="pres">
      <dgm:prSet presAssocID="{3C87325E-9FD9-4A8D-9560-488439203960}" presName="root" presStyleCnt="0">
        <dgm:presLayoutVars>
          <dgm:chMax/>
          <dgm:chPref/>
          <dgm:animLvl val="lvl"/>
        </dgm:presLayoutVars>
      </dgm:prSet>
      <dgm:spPr/>
    </dgm:pt>
    <dgm:pt modelId="{0DD0F65E-4E7A-1C4B-B3DC-CE8DD7B9282E}" type="pres">
      <dgm:prSet presAssocID="{3C87325E-9FD9-4A8D-9560-488439203960}" presName="divider" presStyleLbl="fgAcc1" presStyleIdx="0" presStyleCnt="5"/>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EAA3F831-56DC-2141-A49D-29DE946A6498}" type="pres">
      <dgm:prSet presAssocID="{3C87325E-9FD9-4A8D-9560-488439203960}" presName="nodes" presStyleCnt="0">
        <dgm:presLayoutVars>
          <dgm:chMax/>
          <dgm:chPref/>
          <dgm:animLvl val="lvl"/>
        </dgm:presLayoutVars>
      </dgm:prSet>
      <dgm:spPr/>
    </dgm:pt>
    <dgm:pt modelId="{AC4B24D6-D598-1049-A14E-1338D5C94C04}" type="pres">
      <dgm:prSet presAssocID="{310FD2AA-FE80-4C2B-A51A-899610240BE0}" presName="composite" presStyleCnt="0"/>
      <dgm:spPr/>
    </dgm:pt>
    <dgm:pt modelId="{4045C247-9C86-4D41-AB34-29791334DFBE}" type="pres">
      <dgm:prSet presAssocID="{310FD2AA-FE80-4C2B-A51A-899610240BE0}" presName="ConnectorPoint" presStyleLbl="lnNode1" presStyleIdx="0" presStyleCnt="4"/>
      <dgm:spPr>
        <a:gradFill rotWithShape="0">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D43449BC-E2D3-7A4B-A8EC-C647A5AB87E6}" type="pres">
      <dgm:prSet presAssocID="{310FD2AA-FE80-4C2B-A51A-899610240BE0}" presName="DropPinPlaceHolder" presStyleCnt="0"/>
      <dgm:spPr/>
    </dgm:pt>
    <dgm:pt modelId="{5E1A2196-C93B-DB46-B01D-13D8AE3FAA46}" type="pres">
      <dgm:prSet presAssocID="{310FD2AA-FE80-4C2B-A51A-899610240BE0}" presName="DropPin" presStyleLbl="alignNode1" presStyleIdx="0" presStyleCnt="4"/>
      <dgm:spPr/>
    </dgm:pt>
    <dgm:pt modelId="{BCC358C8-881A-2A45-A6DA-34A5F7CB1DC2}" type="pres">
      <dgm:prSet presAssocID="{310FD2AA-FE80-4C2B-A51A-899610240BE0}" presName="Ellipse" presStyleLbl="fgAcc1" presStyleIdx="1" presStyleCnt="5"/>
      <dgm:spPr>
        <a:solidFill>
          <a:schemeClr val="lt1">
            <a:alpha val="90000"/>
            <a:hueOff val="0"/>
            <a:satOff val="0"/>
            <a:lumOff val="0"/>
            <a:alphaOff val="0"/>
          </a:schemeClr>
        </a:solidFill>
        <a:ln w="6350" cap="flat" cmpd="sng" algn="ctr">
          <a:noFill/>
          <a:prstDash val="solid"/>
          <a:miter lim="800000"/>
        </a:ln>
        <a:effectLst/>
      </dgm:spPr>
    </dgm:pt>
    <dgm:pt modelId="{BA170278-170E-A840-A1F7-969EDD82A8D6}" type="pres">
      <dgm:prSet presAssocID="{310FD2AA-FE80-4C2B-A51A-899610240BE0}" presName="L2TextContainer" presStyleLbl="revTx" presStyleIdx="0" presStyleCnt="8">
        <dgm:presLayoutVars>
          <dgm:bulletEnabled val="1"/>
        </dgm:presLayoutVars>
      </dgm:prSet>
      <dgm:spPr/>
    </dgm:pt>
    <dgm:pt modelId="{6D2F510C-F06B-6443-99EA-2D54889B9106}" type="pres">
      <dgm:prSet presAssocID="{310FD2AA-FE80-4C2B-A51A-899610240BE0}" presName="L1TextContainer" presStyleLbl="revTx" presStyleIdx="1" presStyleCnt="8">
        <dgm:presLayoutVars>
          <dgm:chMax val="1"/>
          <dgm:chPref val="1"/>
          <dgm:bulletEnabled val="1"/>
        </dgm:presLayoutVars>
      </dgm:prSet>
      <dgm:spPr/>
    </dgm:pt>
    <dgm:pt modelId="{DBBED263-0BD0-2B48-964D-E5FEFC1CDBD2}" type="pres">
      <dgm:prSet presAssocID="{310FD2AA-FE80-4C2B-A51A-899610240BE0}" presName="ConnectLine" presStyleLbl="sibTrans1D1" presStyleIdx="0" presStyleCnt="4"/>
      <dgm:spPr>
        <a:noFill/>
        <a:ln w="12700" cap="flat" cmpd="sng" algn="ctr">
          <a:solidFill>
            <a:schemeClr val="accent2">
              <a:hueOff val="0"/>
              <a:satOff val="0"/>
              <a:lumOff val="0"/>
              <a:alphaOff val="0"/>
            </a:schemeClr>
          </a:solidFill>
          <a:prstDash val="dash"/>
          <a:miter lim="800000"/>
        </a:ln>
        <a:effectLst/>
      </dgm:spPr>
    </dgm:pt>
    <dgm:pt modelId="{58AF19A0-8D9D-1543-B7BF-6F4FF2259A0D}" type="pres">
      <dgm:prSet presAssocID="{310FD2AA-FE80-4C2B-A51A-899610240BE0}" presName="EmptyPlaceHolder" presStyleCnt="0"/>
      <dgm:spPr/>
    </dgm:pt>
    <dgm:pt modelId="{C4A05CEF-3B25-3843-9DC7-3FC7FB09CCE8}" type="pres">
      <dgm:prSet presAssocID="{CEE43FF4-4DCC-4CEB-8AF9-E36845330D73}" presName="spaceBetweenRectangles" presStyleCnt="0"/>
      <dgm:spPr/>
    </dgm:pt>
    <dgm:pt modelId="{7F89C0CB-6258-884A-99F4-776020FE519A}" type="pres">
      <dgm:prSet presAssocID="{32CFCE99-0F4A-43F4-A866-1276CC0C0D77}" presName="composite" presStyleCnt="0"/>
      <dgm:spPr/>
    </dgm:pt>
    <dgm:pt modelId="{04BA3BCA-C61F-374F-A057-D983985E2C18}" type="pres">
      <dgm:prSet presAssocID="{32CFCE99-0F4A-43F4-A866-1276CC0C0D77}" presName="ConnectorPoint" presStyleLbl="lnNode1" presStyleIdx="1" presStyleCnt="4"/>
      <dgm:spPr>
        <a:gradFill rotWithShape="0">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6E6DD27C-7F31-944B-8163-AF37D9CE1EF6}" type="pres">
      <dgm:prSet presAssocID="{32CFCE99-0F4A-43F4-A866-1276CC0C0D77}" presName="DropPinPlaceHolder" presStyleCnt="0"/>
      <dgm:spPr/>
    </dgm:pt>
    <dgm:pt modelId="{B80B6613-8187-5743-AFEE-9D597A3301BA}" type="pres">
      <dgm:prSet presAssocID="{32CFCE99-0F4A-43F4-A866-1276CC0C0D77}" presName="DropPin" presStyleLbl="alignNode1" presStyleIdx="1" presStyleCnt="4"/>
      <dgm:spPr/>
    </dgm:pt>
    <dgm:pt modelId="{7D06CE68-6B5F-DD4C-98B0-14BF4E116034}" type="pres">
      <dgm:prSet presAssocID="{32CFCE99-0F4A-43F4-A866-1276CC0C0D77}" presName="Ellipse" presStyleLbl="fgAcc1" presStyleIdx="2" presStyleCnt="5"/>
      <dgm:spPr>
        <a:solidFill>
          <a:schemeClr val="lt1">
            <a:alpha val="90000"/>
            <a:hueOff val="0"/>
            <a:satOff val="0"/>
            <a:lumOff val="0"/>
            <a:alphaOff val="0"/>
          </a:schemeClr>
        </a:solidFill>
        <a:ln w="6350" cap="flat" cmpd="sng" algn="ctr">
          <a:noFill/>
          <a:prstDash val="solid"/>
          <a:miter lim="800000"/>
        </a:ln>
        <a:effectLst/>
      </dgm:spPr>
    </dgm:pt>
    <dgm:pt modelId="{6D6FD21E-1CF1-7746-919D-483F501BEA72}" type="pres">
      <dgm:prSet presAssocID="{32CFCE99-0F4A-43F4-A866-1276CC0C0D77}" presName="L2TextContainer" presStyleLbl="revTx" presStyleIdx="2" presStyleCnt="8">
        <dgm:presLayoutVars>
          <dgm:bulletEnabled val="1"/>
        </dgm:presLayoutVars>
      </dgm:prSet>
      <dgm:spPr/>
    </dgm:pt>
    <dgm:pt modelId="{1448B090-61E9-5147-AF08-8A714A228CE6}" type="pres">
      <dgm:prSet presAssocID="{32CFCE99-0F4A-43F4-A866-1276CC0C0D77}" presName="L1TextContainer" presStyleLbl="revTx" presStyleIdx="3" presStyleCnt="8">
        <dgm:presLayoutVars>
          <dgm:chMax val="1"/>
          <dgm:chPref val="1"/>
          <dgm:bulletEnabled val="1"/>
        </dgm:presLayoutVars>
      </dgm:prSet>
      <dgm:spPr/>
    </dgm:pt>
    <dgm:pt modelId="{FE674C23-AE02-FC47-8142-435DB6B8FADE}" type="pres">
      <dgm:prSet presAssocID="{32CFCE99-0F4A-43F4-A866-1276CC0C0D77}" presName="ConnectLine" presStyleLbl="sibTrans1D1" presStyleIdx="1" presStyleCnt="4"/>
      <dgm:spPr>
        <a:noFill/>
        <a:ln w="12700" cap="flat" cmpd="sng" algn="ctr">
          <a:solidFill>
            <a:schemeClr val="accent3">
              <a:hueOff val="0"/>
              <a:satOff val="0"/>
              <a:lumOff val="0"/>
              <a:alphaOff val="0"/>
            </a:schemeClr>
          </a:solidFill>
          <a:prstDash val="dash"/>
          <a:miter lim="800000"/>
        </a:ln>
        <a:effectLst/>
      </dgm:spPr>
    </dgm:pt>
    <dgm:pt modelId="{835478B5-AAE2-674A-B86B-A777DFC759F7}" type="pres">
      <dgm:prSet presAssocID="{32CFCE99-0F4A-43F4-A866-1276CC0C0D77}" presName="EmptyPlaceHolder" presStyleCnt="0"/>
      <dgm:spPr/>
    </dgm:pt>
    <dgm:pt modelId="{4E1FFA2E-F813-4640-8E43-4A469FDB8808}" type="pres">
      <dgm:prSet presAssocID="{84373CA0-A72F-4F23-9BDA-61D88C354752}" presName="spaceBetweenRectangles" presStyleCnt="0"/>
      <dgm:spPr/>
    </dgm:pt>
    <dgm:pt modelId="{CF1ED263-9DAB-8448-9EC3-6BED378FB36C}" type="pres">
      <dgm:prSet presAssocID="{BE4D720A-1AF4-46A1-A68F-41A1C5EC48E7}" presName="composite" presStyleCnt="0"/>
      <dgm:spPr/>
    </dgm:pt>
    <dgm:pt modelId="{ECFDE219-AE43-7A4F-9C5B-1BB5221C255F}" type="pres">
      <dgm:prSet presAssocID="{BE4D720A-1AF4-46A1-A68F-41A1C5EC48E7}" presName="ConnectorPoint" presStyleLbl="lnNode1" presStyleIdx="2" presStyleCnt="4"/>
      <dgm:spPr>
        <a:gradFill rotWithShape="0">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1B58C48B-3407-2040-86CB-2197FC5C16F6}" type="pres">
      <dgm:prSet presAssocID="{BE4D720A-1AF4-46A1-A68F-41A1C5EC48E7}" presName="DropPinPlaceHolder" presStyleCnt="0"/>
      <dgm:spPr/>
    </dgm:pt>
    <dgm:pt modelId="{90AFB52C-287F-AC41-9194-65F1687E427F}" type="pres">
      <dgm:prSet presAssocID="{BE4D720A-1AF4-46A1-A68F-41A1C5EC48E7}" presName="DropPin" presStyleLbl="alignNode1" presStyleIdx="2" presStyleCnt="4"/>
      <dgm:spPr/>
    </dgm:pt>
    <dgm:pt modelId="{3473CBF7-DDAC-E54C-AD2C-19AE21707BBC}" type="pres">
      <dgm:prSet presAssocID="{BE4D720A-1AF4-46A1-A68F-41A1C5EC48E7}" presName="Ellipse" presStyleLbl="fgAcc1" presStyleIdx="3" presStyleCnt="5"/>
      <dgm:spPr>
        <a:solidFill>
          <a:schemeClr val="lt1">
            <a:alpha val="90000"/>
            <a:hueOff val="0"/>
            <a:satOff val="0"/>
            <a:lumOff val="0"/>
            <a:alphaOff val="0"/>
          </a:schemeClr>
        </a:solidFill>
        <a:ln w="6350" cap="flat" cmpd="sng" algn="ctr">
          <a:noFill/>
          <a:prstDash val="solid"/>
          <a:miter lim="800000"/>
        </a:ln>
        <a:effectLst/>
      </dgm:spPr>
    </dgm:pt>
    <dgm:pt modelId="{CD485FD2-1DBE-BC4A-BA84-6F89A286811E}" type="pres">
      <dgm:prSet presAssocID="{BE4D720A-1AF4-46A1-A68F-41A1C5EC48E7}" presName="L2TextContainer" presStyleLbl="revTx" presStyleIdx="4" presStyleCnt="8">
        <dgm:presLayoutVars>
          <dgm:bulletEnabled val="1"/>
        </dgm:presLayoutVars>
      </dgm:prSet>
      <dgm:spPr/>
    </dgm:pt>
    <dgm:pt modelId="{832DDD7B-5EA4-F443-8BC1-2C793C8CC16B}" type="pres">
      <dgm:prSet presAssocID="{BE4D720A-1AF4-46A1-A68F-41A1C5EC48E7}" presName="L1TextContainer" presStyleLbl="revTx" presStyleIdx="5" presStyleCnt="8">
        <dgm:presLayoutVars>
          <dgm:chMax val="1"/>
          <dgm:chPref val="1"/>
          <dgm:bulletEnabled val="1"/>
        </dgm:presLayoutVars>
      </dgm:prSet>
      <dgm:spPr/>
    </dgm:pt>
    <dgm:pt modelId="{A5D1C1F2-8502-214A-8C7E-62906380C093}" type="pres">
      <dgm:prSet presAssocID="{BE4D720A-1AF4-46A1-A68F-41A1C5EC48E7}" presName="ConnectLine" presStyleLbl="sibTrans1D1" presStyleIdx="2" presStyleCnt="4"/>
      <dgm:spPr>
        <a:noFill/>
        <a:ln w="12700" cap="flat" cmpd="sng" algn="ctr">
          <a:solidFill>
            <a:schemeClr val="accent4">
              <a:hueOff val="0"/>
              <a:satOff val="0"/>
              <a:lumOff val="0"/>
              <a:alphaOff val="0"/>
            </a:schemeClr>
          </a:solidFill>
          <a:prstDash val="dash"/>
          <a:miter lim="800000"/>
        </a:ln>
        <a:effectLst/>
      </dgm:spPr>
    </dgm:pt>
    <dgm:pt modelId="{7B89576B-8B00-3841-B391-F905441A7A07}" type="pres">
      <dgm:prSet presAssocID="{BE4D720A-1AF4-46A1-A68F-41A1C5EC48E7}" presName="EmptyPlaceHolder" presStyleCnt="0"/>
      <dgm:spPr/>
    </dgm:pt>
    <dgm:pt modelId="{0435F587-2C2E-0C48-830B-3AF2409B6B9B}" type="pres">
      <dgm:prSet presAssocID="{8FE15109-DA58-407A-899F-AF42B68B4CE9}" presName="spaceBetweenRectangles" presStyleCnt="0"/>
      <dgm:spPr/>
    </dgm:pt>
    <dgm:pt modelId="{03E65094-A3C6-904C-B61F-77C848DFBFAE}" type="pres">
      <dgm:prSet presAssocID="{4DC92A2D-699A-44EB-874C-CB32ED61379E}" presName="composite" presStyleCnt="0"/>
      <dgm:spPr/>
    </dgm:pt>
    <dgm:pt modelId="{5C314592-1ABD-464A-9537-49580D5294F7}" type="pres">
      <dgm:prSet presAssocID="{4DC92A2D-699A-44EB-874C-CB32ED61379E}" presName="ConnectorPoint" presStyleLbl="lnNode1" presStyleIdx="3" presStyleCnt="4"/>
      <dgm:spPr>
        <a:gradFill rotWithShape="0">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FE7C4972-F262-8949-8735-16B5F0BF9C6D}" type="pres">
      <dgm:prSet presAssocID="{4DC92A2D-699A-44EB-874C-CB32ED61379E}" presName="DropPinPlaceHolder" presStyleCnt="0"/>
      <dgm:spPr/>
    </dgm:pt>
    <dgm:pt modelId="{66C53844-E9F1-EE46-A9CD-B4D09C72D6E1}" type="pres">
      <dgm:prSet presAssocID="{4DC92A2D-699A-44EB-874C-CB32ED61379E}" presName="DropPin" presStyleLbl="alignNode1" presStyleIdx="3" presStyleCnt="4"/>
      <dgm:spPr/>
    </dgm:pt>
    <dgm:pt modelId="{B4137774-C64D-554C-85B8-B7B8067F28F5}" type="pres">
      <dgm:prSet presAssocID="{4DC92A2D-699A-44EB-874C-CB32ED61379E}" presName="Ellipse" presStyleLbl="fgAcc1" presStyleIdx="4" presStyleCnt="5"/>
      <dgm:spPr>
        <a:solidFill>
          <a:schemeClr val="lt1">
            <a:alpha val="90000"/>
            <a:hueOff val="0"/>
            <a:satOff val="0"/>
            <a:lumOff val="0"/>
            <a:alphaOff val="0"/>
          </a:schemeClr>
        </a:solidFill>
        <a:ln w="6350" cap="flat" cmpd="sng" algn="ctr">
          <a:noFill/>
          <a:prstDash val="solid"/>
          <a:miter lim="800000"/>
        </a:ln>
        <a:effectLst/>
      </dgm:spPr>
    </dgm:pt>
    <dgm:pt modelId="{6846D7A4-353D-DF49-98DB-1A2740D60F6B}" type="pres">
      <dgm:prSet presAssocID="{4DC92A2D-699A-44EB-874C-CB32ED61379E}" presName="L2TextContainer" presStyleLbl="revTx" presStyleIdx="6" presStyleCnt="8">
        <dgm:presLayoutVars>
          <dgm:bulletEnabled val="1"/>
        </dgm:presLayoutVars>
      </dgm:prSet>
      <dgm:spPr/>
    </dgm:pt>
    <dgm:pt modelId="{9A2BBCF0-083B-524D-A7DE-8FDCB78AD345}" type="pres">
      <dgm:prSet presAssocID="{4DC92A2D-699A-44EB-874C-CB32ED61379E}" presName="L1TextContainer" presStyleLbl="revTx" presStyleIdx="7" presStyleCnt="8">
        <dgm:presLayoutVars>
          <dgm:chMax val="1"/>
          <dgm:chPref val="1"/>
          <dgm:bulletEnabled val="1"/>
        </dgm:presLayoutVars>
      </dgm:prSet>
      <dgm:spPr/>
    </dgm:pt>
    <dgm:pt modelId="{A2E4953B-44D4-4044-BAA8-14C1454F16CB}" type="pres">
      <dgm:prSet presAssocID="{4DC92A2D-699A-44EB-874C-CB32ED61379E}" presName="ConnectLine" presStyleLbl="sibTrans1D1" presStyleIdx="3" presStyleCnt="4"/>
      <dgm:spPr>
        <a:noFill/>
        <a:ln w="12700" cap="flat" cmpd="sng" algn="ctr">
          <a:solidFill>
            <a:schemeClr val="accent5">
              <a:hueOff val="0"/>
              <a:satOff val="0"/>
              <a:lumOff val="0"/>
              <a:alphaOff val="0"/>
            </a:schemeClr>
          </a:solidFill>
          <a:prstDash val="dash"/>
          <a:miter lim="800000"/>
        </a:ln>
        <a:effectLst/>
      </dgm:spPr>
    </dgm:pt>
    <dgm:pt modelId="{DFCFD890-6EB3-C940-A9A3-18D16AAFD543}" type="pres">
      <dgm:prSet presAssocID="{4DC92A2D-699A-44EB-874C-CB32ED61379E}" presName="EmptyPlaceHolder" presStyleCnt="0"/>
      <dgm:spPr/>
    </dgm:pt>
  </dgm:ptLst>
  <dgm:cxnLst>
    <dgm:cxn modelId="{CBF8E912-15A3-4B94-A038-DB9AA3E08A08}" srcId="{32CFCE99-0F4A-43F4-A866-1276CC0C0D77}" destId="{8905795B-E8F5-4979-B4A9-319034DAB4EA}" srcOrd="0" destOrd="0" parTransId="{1D5120B5-AA7B-44A4-B678-8498F5E9C9BB}" sibTransId="{FD70512C-2192-490F-BDCE-9F7D085EE672}"/>
    <dgm:cxn modelId="{1CF7AB2B-45D3-9346-83A8-924459CEF863}" type="presOf" srcId="{3C87325E-9FD9-4A8D-9560-488439203960}" destId="{F75E7243-DDC1-144C-B0BF-F3750E220DF5}" srcOrd="0" destOrd="0" presId="urn:microsoft.com/office/officeart/2017/3/layout/DropPinTimeline"/>
    <dgm:cxn modelId="{75410D2D-EB77-4876-9132-EBEB17B3B81A}" srcId="{BE4D720A-1AF4-46A1-A68F-41A1C5EC48E7}" destId="{803F615B-97E9-4CC6-AF4C-ED076EF97BE1}" srcOrd="0" destOrd="0" parTransId="{3F9F6D87-7921-49BD-91B3-529851CF0C6B}" sibTransId="{4115822F-E65B-41EF-B8F1-00485C336D32}"/>
    <dgm:cxn modelId="{FDFACD2F-6941-B241-801E-B1C37463A5DB}" type="presOf" srcId="{32CFCE99-0F4A-43F4-A866-1276CC0C0D77}" destId="{1448B090-61E9-5147-AF08-8A714A228CE6}" srcOrd="0" destOrd="0" presId="urn:microsoft.com/office/officeart/2017/3/layout/DropPinTimeline"/>
    <dgm:cxn modelId="{1ACAC533-06C2-0348-B22F-5C02E910490D}" type="presOf" srcId="{8905795B-E8F5-4979-B4A9-319034DAB4EA}" destId="{6D6FD21E-1CF1-7746-919D-483F501BEA72}" srcOrd="0" destOrd="0" presId="urn:microsoft.com/office/officeart/2017/3/layout/DropPinTimeline"/>
    <dgm:cxn modelId="{D1C4E54E-8EA8-4BDE-AFDD-487575A5CDEF}" srcId="{3C87325E-9FD9-4A8D-9560-488439203960}" destId="{BE4D720A-1AF4-46A1-A68F-41A1C5EC48E7}" srcOrd="2" destOrd="0" parTransId="{AAAED3F0-7E6F-4EC2-B669-6E4BB4794113}" sibTransId="{8FE15109-DA58-407A-899F-AF42B68B4CE9}"/>
    <dgm:cxn modelId="{3D998E61-CCE7-7C4B-AC4C-03B264A3396C}" type="presOf" srcId="{4DC92A2D-699A-44EB-874C-CB32ED61379E}" destId="{9A2BBCF0-083B-524D-A7DE-8FDCB78AD345}" srcOrd="0" destOrd="0" presId="urn:microsoft.com/office/officeart/2017/3/layout/DropPinTimeline"/>
    <dgm:cxn modelId="{DE8AAA78-137A-4045-8DCB-25C3B9CA0271}" type="presOf" srcId="{803F615B-97E9-4CC6-AF4C-ED076EF97BE1}" destId="{CD485FD2-1DBE-BC4A-BA84-6F89A286811E}" srcOrd="0" destOrd="0" presId="urn:microsoft.com/office/officeart/2017/3/layout/DropPinTimeline"/>
    <dgm:cxn modelId="{75F7B189-3669-4534-97D4-C471381A69F0}" srcId="{3C87325E-9FD9-4A8D-9560-488439203960}" destId="{310FD2AA-FE80-4C2B-A51A-899610240BE0}" srcOrd="0" destOrd="0" parTransId="{37A780F7-E8A7-40CB-A7AA-2295F5A47493}" sibTransId="{CEE43FF4-4DCC-4CEB-8AF9-E36845330D73}"/>
    <dgm:cxn modelId="{83D8B29B-3E7C-4AF6-8102-B2851552F4F8}" srcId="{3C87325E-9FD9-4A8D-9560-488439203960}" destId="{4DC92A2D-699A-44EB-874C-CB32ED61379E}" srcOrd="3" destOrd="0" parTransId="{9E69AB33-F77B-4D15-A2C7-702A697F63CB}" sibTransId="{D67F4991-AB8E-4581-829C-CE9C1C0829CD}"/>
    <dgm:cxn modelId="{4ECECAAE-DD61-4752-B9F5-D90FB55AF97E}" srcId="{4DC92A2D-699A-44EB-874C-CB32ED61379E}" destId="{81B06BBE-7FE8-4DF5-B441-59A24C8CDB31}" srcOrd="0" destOrd="0" parTransId="{391D1B53-DD7E-482F-B939-B0C7E3FC4FC1}" sibTransId="{1D200D16-8E60-4F0E-B26C-7B167C3466AA}"/>
    <dgm:cxn modelId="{C3C751EB-0B34-1942-9831-A5945120C86F}" type="presOf" srcId="{310FD2AA-FE80-4C2B-A51A-899610240BE0}" destId="{6D2F510C-F06B-6443-99EA-2D54889B9106}" srcOrd="0" destOrd="0" presId="urn:microsoft.com/office/officeart/2017/3/layout/DropPinTimeline"/>
    <dgm:cxn modelId="{A8A157EE-2733-EA44-973A-A1377D6E831A}" type="presOf" srcId="{BE4D720A-1AF4-46A1-A68F-41A1C5EC48E7}" destId="{832DDD7B-5EA4-F443-8BC1-2C793C8CC16B}" srcOrd="0" destOrd="0" presId="urn:microsoft.com/office/officeart/2017/3/layout/DropPinTimeline"/>
    <dgm:cxn modelId="{352547EF-2859-4037-B935-2E5562ADDE98}" srcId="{3C87325E-9FD9-4A8D-9560-488439203960}" destId="{32CFCE99-0F4A-43F4-A866-1276CC0C0D77}" srcOrd="1" destOrd="0" parTransId="{D14EA24F-E02C-44F1-926A-054EA85BD06D}" sibTransId="{84373CA0-A72F-4F23-9BDA-61D88C354752}"/>
    <dgm:cxn modelId="{C8CA7DF0-DE5F-46B9-ACB5-62A0A3CC7B1A}" srcId="{310FD2AA-FE80-4C2B-A51A-899610240BE0}" destId="{B3741A0D-D3D0-4445-9704-1294C65273EA}" srcOrd="0" destOrd="0" parTransId="{9162A0BA-3321-4029-AE53-623535635D2C}" sibTransId="{9BE9F5B9-E9F1-4865-AEE0-B2BA7941BD3E}"/>
    <dgm:cxn modelId="{1A170EF8-FF76-0F4D-AAE5-FB0110838A54}" type="presOf" srcId="{81B06BBE-7FE8-4DF5-B441-59A24C8CDB31}" destId="{6846D7A4-353D-DF49-98DB-1A2740D60F6B}" srcOrd="0" destOrd="0" presId="urn:microsoft.com/office/officeart/2017/3/layout/DropPinTimeline"/>
    <dgm:cxn modelId="{0FE40CFC-2EC2-4743-99D7-3C4E926B32FC}" type="presOf" srcId="{B3741A0D-D3D0-4445-9704-1294C65273EA}" destId="{BA170278-170E-A840-A1F7-969EDD82A8D6}" srcOrd="0" destOrd="0" presId="urn:microsoft.com/office/officeart/2017/3/layout/DropPinTimeline"/>
    <dgm:cxn modelId="{CA3739E9-0E6E-194D-8BCE-78F3FCF36FCC}" type="presParOf" srcId="{F75E7243-DDC1-144C-B0BF-F3750E220DF5}" destId="{0DD0F65E-4E7A-1C4B-B3DC-CE8DD7B9282E}" srcOrd="0" destOrd="0" presId="urn:microsoft.com/office/officeart/2017/3/layout/DropPinTimeline"/>
    <dgm:cxn modelId="{C12928CD-F252-4744-9F52-9703F03D1FED}" type="presParOf" srcId="{F75E7243-DDC1-144C-B0BF-F3750E220DF5}" destId="{EAA3F831-56DC-2141-A49D-29DE946A6498}" srcOrd="1" destOrd="0" presId="urn:microsoft.com/office/officeart/2017/3/layout/DropPinTimeline"/>
    <dgm:cxn modelId="{2663C5F3-C331-BB43-A135-1C42F745FDC6}" type="presParOf" srcId="{EAA3F831-56DC-2141-A49D-29DE946A6498}" destId="{AC4B24D6-D598-1049-A14E-1338D5C94C04}" srcOrd="0" destOrd="0" presId="urn:microsoft.com/office/officeart/2017/3/layout/DropPinTimeline"/>
    <dgm:cxn modelId="{E8D144F9-7F07-124E-86B4-2C4C2A738F87}" type="presParOf" srcId="{AC4B24D6-D598-1049-A14E-1338D5C94C04}" destId="{4045C247-9C86-4D41-AB34-29791334DFBE}" srcOrd="0" destOrd="0" presId="urn:microsoft.com/office/officeart/2017/3/layout/DropPinTimeline"/>
    <dgm:cxn modelId="{B842FF13-5540-1444-B6AC-D39FAAF4DF65}" type="presParOf" srcId="{AC4B24D6-D598-1049-A14E-1338D5C94C04}" destId="{D43449BC-E2D3-7A4B-A8EC-C647A5AB87E6}" srcOrd="1" destOrd="0" presId="urn:microsoft.com/office/officeart/2017/3/layout/DropPinTimeline"/>
    <dgm:cxn modelId="{A873BD50-9BFC-F44F-9502-92E9272E0517}" type="presParOf" srcId="{D43449BC-E2D3-7A4B-A8EC-C647A5AB87E6}" destId="{5E1A2196-C93B-DB46-B01D-13D8AE3FAA46}" srcOrd="0" destOrd="0" presId="urn:microsoft.com/office/officeart/2017/3/layout/DropPinTimeline"/>
    <dgm:cxn modelId="{1A9E595A-2E99-D343-97EB-5F6C96383416}" type="presParOf" srcId="{D43449BC-E2D3-7A4B-A8EC-C647A5AB87E6}" destId="{BCC358C8-881A-2A45-A6DA-34A5F7CB1DC2}" srcOrd="1" destOrd="0" presId="urn:microsoft.com/office/officeart/2017/3/layout/DropPinTimeline"/>
    <dgm:cxn modelId="{1BD1F905-66F4-434E-98A3-4B0DFDCC515A}" type="presParOf" srcId="{AC4B24D6-D598-1049-A14E-1338D5C94C04}" destId="{BA170278-170E-A840-A1F7-969EDD82A8D6}" srcOrd="2" destOrd="0" presId="urn:microsoft.com/office/officeart/2017/3/layout/DropPinTimeline"/>
    <dgm:cxn modelId="{1C9F3641-61AB-F14C-A286-C74A0145C28F}" type="presParOf" srcId="{AC4B24D6-D598-1049-A14E-1338D5C94C04}" destId="{6D2F510C-F06B-6443-99EA-2D54889B9106}" srcOrd="3" destOrd="0" presId="urn:microsoft.com/office/officeart/2017/3/layout/DropPinTimeline"/>
    <dgm:cxn modelId="{7B306FE3-9314-7641-8FDE-241FEC8AB118}" type="presParOf" srcId="{AC4B24D6-D598-1049-A14E-1338D5C94C04}" destId="{DBBED263-0BD0-2B48-964D-E5FEFC1CDBD2}" srcOrd="4" destOrd="0" presId="urn:microsoft.com/office/officeart/2017/3/layout/DropPinTimeline"/>
    <dgm:cxn modelId="{C9F1E7ED-2253-F045-B259-C0CFEF88B4A6}" type="presParOf" srcId="{AC4B24D6-D598-1049-A14E-1338D5C94C04}" destId="{58AF19A0-8D9D-1543-B7BF-6F4FF2259A0D}" srcOrd="5" destOrd="0" presId="urn:microsoft.com/office/officeart/2017/3/layout/DropPinTimeline"/>
    <dgm:cxn modelId="{0A31D1E0-AEAE-6545-983A-4D75BE25201B}" type="presParOf" srcId="{EAA3F831-56DC-2141-A49D-29DE946A6498}" destId="{C4A05CEF-3B25-3843-9DC7-3FC7FB09CCE8}" srcOrd="1" destOrd="0" presId="urn:microsoft.com/office/officeart/2017/3/layout/DropPinTimeline"/>
    <dgm:cxn modelId="{26673BA0-897B-C74F-9943-F70223B2B815}" type="presParOf" srcId="{EAA3F831-56DC-2141-A49D-29DE946A6498}" destId="{7F89C0CB-6258-884A-99F4-776020FE519A}" srcOrd="2" destOrd="0" presId="urn:microsoft.com/office/officeart/2017/3/layout/DropPinTimeline"/>
    <dgm:cxn modelId="{24533D42-E593-9449-980F-78AFBBDD65BD}" type="presParOf" srcId="{7F89C0CB-6258-884A-99F4-776020FE519A}" destId="{04BA3BCA-C61F-374F-A057-D983985E2C18}" srcOrd="0" destOrd="0" presId="urn:microsoft.com/office/officeart/2017/3/layout/DropPinTimeline"/>
    <dgm:cxn modelId="{A97C4175-2059-454B-9337-877D81042A92}" type="presParOf" srcId="{7F89C0CB-6258-884A-99F4-776020FE519A}" destId="{6E6DD27C-7F31-944B-8163-AF37D9CE1EF6}" srcOrd="1" destOrd="0" presId="urn:microsoft.com/office/officeart/2017/3/layout/DropPinTimeline"/>
    <dgm:cxn modelId="{9859283A-FD29-524D-B963-D187220C4792}" type="presParOf" srcId="{6E6DD27C-7F31-944B-8163-AF37D9CE1EF6}" destId="{B80B6613-8187-5743-AFEE-9D597A3301BA}" srcOrd="0" destOrd="0" presId="urn:microsoft.com/office/officeart/2017/3/layout/DropPinTimeline"/>
    <dgm:cxn modelId="{C394DCEF-758D-134F-8AEC-9E9B7A161B65}" type="presParOf" srcId="{6E6DD27C-7F31-944B-8163-AF37D9CE1EF6}" destId="{7D06CE68-6B5F-DD4C-98B0-14BF4E116034}" srcOrd="1" destOrd="0" presId="urn:microsoft.com/office/officeart/2017/3/layout/DropPinTimeline"/>
    <dgm:cxn modelId="{C45732E3-84CE-1B48-9D6A-5497C0645772}" type="presParOf" srcId="{7F89C0CB-6258-884A-99F4-776020FE519A}" destId="{6D6FD21E-1CF1-7746-919D-483F501BEA72}" srcOrd="2" destOrd="0" presId="urn:microsoft.com/office/officeart/2017/3/layout/DropPinTimeline"/>
    <dgm:cxn modelId="{EE4AFA47-8B45-0E41-A221-EC9EB6CC60CD}" type="presParOf" srcId="{7F89C0CB-6258-884A-99F4-776020FE519A}" destId="{1448B090-61E9-5147-AF08-8A714A228CE6}" srcOrd="3" destOrd="0" presId="urn:microsoft.com/office/officeart/2017/3/layout/DropPinTimeline"/>
    <dgm:cxn modelId="{83887705-E770-F742-B4E8-C0E999EE0AF8}" type="presParOf" srcId="{7F89C0CB-6258-884A-99F4-776020FE519A}" destId="{FE674C23-AE02-FC47-8142-435DB6B8FADE}" srcOrd="4" destOrd="0" presId="urn:microsoft.com/office/officeart/2017/3/layout/DropPinTimeline"/>
    <dgm:cxn modelId="{BDABB9CB-5A15-7D4D-A325-CB1CED9522C0}" type="presParOf" srcId="{7F89C0CB-6258-884A-99F4-776020FE519A}" destId="{835478B5-AAE2-674A-B86B-A777DFC759F7}" srcOrd="5" destOrd="0" presId="urn:microsoft.com/office/officeart/2017/3/layout/DropPinTimeline"/>
    <dgm:cxn modelId="{C649618B-22CC-5E4E-B1BD-A516B64C2250}" type="presParOf" srcId="{EAA3F831-56DC-2141-A49D-29DE946A6498}" destId="{4E1FFA2E-F813-4640-8E43-4A469FDB8808}" srcOrd="3" destOrd="0" presId="urn:microsoft.com/office/officeart/2017/3/layout/DropPinTimeline"/>
    <dgm:cxn modelId="{9A895424-A3C8-3443-B40F-564CB31731C6}" type="presParOf" srcId="{EAA3F831-56DC-2141-A49D-29DE946A6498}" destId="{CF1ED263-9DAB-8448-9EC3-6BED378FB36C}" srcOrd="4" destOrd="0" presId="urn:microsoft.com/office/officeart/2017/3/layout/DropPinTimeline"/>
    <dgm:cxn modelId="{21723526-06C1-CF4C-9F28-DEEE6B3CC981}" type="presParOf" srcId="{CF1ED263-9DAB-8448-9EC3-6BED378FB36C}" destId="{ECFDE219-AE43-7A4F-9C5B-1BB5221C255F}" srcOrd="0" destOrd="0" presId="urn:microsoft.com/office/officeart/2017/3/layout/DropPinTimeline"/>
    <dgm:cxn modelId="{6A480B5F-68AC-724B-8FE4-D5AEA8536057}" type="presParOf" srcId="{CF1ED263-9DAB-8448-9EC3-6BED378FB36C}" destId="{1B58C48B-3407-2040-86CB-2197FC5C16F6}" srcOrd="1" destOrd="0" presId="urn:microsoft.com/office/officeart/2017/3/layout/DropPinTimeline"/>
    <dgm:cxn modelId="{E3B1C103-8EEB-A246-9F43-84AB1BCAF78A}" type="presParOf" srcId="{1B58C48B-3407-2040-86CB-2197FC5C16F6}" destId="{90AFB52C-287F-AC41-9194-65F1687E427F}" srcOrd="0" destOrd="0" presId="urn:microsoft.com/office/officeart/2017/3/layout/DropPinTimeline"/>
    <dgm:cxn modelId="{2D92318E-8906-BD43-BBDD-98B01C9F4AF0}" type="presParOf" srcId="{1B58C48B-3407-2040-86CB-2197FC5C16F6}" destId="{3473CBF7-DDAC-E54C-AD2C-19AE21707BBC}" srcOrd="1" destOrd="0" presId="urn:microsoft.com/office/officeart/2017/3/layout/DropPinTimeline"/>
    <dgm:cxn modelId="{CEF3E0F5-5BD2-5346-8007-5357C23E9B2D}" type="presParOf" srcId="{CF1ED263-9DAB-8448-9EC3-6BED378FB36C}" destId="{CD485FD2-1DBE-BC4A-BA84-6F89A286811E}" srcOrd="2" destOrd="0" presId="urn:microsoft.com/office/officeart/2017/3/layout/DropPinTimeline"/>
    <dgm:cxn modelId="{A311F519-8EAE-B646-A0F4-513006A4C6A6}" type="presParOf" srcId="{CF1ED263-9DAB-8448-9EC3-6BED378FB36C}" destId="{832DDD7B-5EA4-F443-8BC1-2C793C8CC16B}" srcOrd="3" destOrd="0" presId="urn:microsoft.com/office/officeart/2017/3/layout/DropPinTimeline"/>
    <dgm:cxn modelId="{7D6F8074-F6E5-A44B-9232-9F77B1A34C2B}" type="presParOf" srcId="{CF1ED263-9DAB-8448-9EC3-6BED378FB36C}" destId="{A5D1C1F2-8502-214A-8C7E-62906380C093}" srcOrd="4" destOrd="0" presId="urn:microsoft.com/office/officeart/2017/3/layout/DropPinTimeline"/>
    <dgm:cxn modelId="{1159506F-7C79-CA43-A0E8-BA60F4BB8AF9}" type="presParOf" srcId="{CF1ED263-9DAB-8448-9EC3-6BED378FB36C}" destId="{7B89576B-8B00-3841-B391-F905441A7A07}" srcOrd="5" destOrd="0" presId="urn:microsoft.com/office/officeart/2017/3/layout/DropPinTimeline"/>
    <dgm:cxn modelId="{40D7959C-5E1B-194A-BA84-8212CABB3E38}" type="presParOf" srcId="{EAA3F831-56DC-2141-A49D-29DE946A6498}" destId="{0435F587-2C2E-0C48-830B-3AF2409B6B9B}" srcOrd="5" destOrd="0" presId="urn:microsoft.com/office/officeart/2017/3/layout/DropPinTimeline"/>
    <dgm:cxn modelId="{DFF08F5C-5144-ED4A-BB1B-9CB93FCAB2A3}" type="presParOf" srcId="{EAA3F831-56DC-2141-A49D-29DE946A6498}" destId="{03E65094-A3C6-904C-B61F-77C848DFBFAE}" srcOrd="6" destOrd="0" presId="urn:microsoft.com/office/officeart/2017/3/layout/DropPinTimeline"/>
    <dgm:cxn modelId="{98CFCE49-9516-0943-8CAD-133307802B92}" type="presParOf" srcId="{03E65094-A3C6-904C-B61F-77C848DFBFAE}" destId="{5C314592-1ABD-464A-9537-49580D5294F7}" srcOrd="0" destOrd="0" presId="urn:microsoft.com/office/officeart/2017/3/layout/DropPinTimeline"/>
    <dgm:cxn modelId="{0C936BA1-36FD-C343-A658-C2C0A17B2049}" type="presParOf" srcId="{03E65094-A3C6-904C-B61F-77C848DFBFAE}" destId="{FE7C4972-F262-8949-8735-16B5F0BF9C6D}" srcOrd="1" destOrd="0" presId="urn:microsoft.com/office/officeart/2017/3/layout/DropPinTimeline"/>
    <dgm:cxn modelId="{8032AE35-6A5B-334B-9DE6-974F00ED5540}" type="presParOf" srcId="{FE7C4972-F262-8949-8735-16B5F0BF9C6D}" destId="{66C53844-E9F1-EE46-A9CD-B4D09C72D6E1}" srcOrd="0" destOrd="0" presId="urn:microsoft.com/office/officeart/2017/3/layout/DropPinTimeline"/>
    <dgm:cxn modelId="{50097CA4-A1EC-814A-9D6D-4E701EFBE0C7}" type="presParOf" srcId="{FE7C4972-F262-8949-8735-16B5F0BF9C6D}" destId="{B4137774-C64D-554C-85B8-B7B8067F28F5}" srcOrd="1" destOrd="0" presId="urn:microsoft.com/office/officeart/2017/3/layout/DropPinTimeline"/>
    <dgm:cxn modelId="{881FCBF7-E3C4-E744-A9FA-D24A847650A5}" type="presParOf" srcId="{03E65094-A3C6-904C-B61F-77C848DFBFAE}" destId="{6846D7A4-353D-DF49-98DB-1A2740D60F6B}" srcOrd="2" destOrd="0" presId="urn:microsoft.com/office/officeart/2017/3/layout/DropPinTimeline"/>
    <dgm:cxn modelId="{9A4250C5-CECF-D643-957B-B5D3642FDE10}" type="presParOf" srcId="{03E65094-A3C6-904C-B61F-77C848DFBFAE}" destId="{9A2BBCF0-083B-524D-A7DE-8FDCB78AD345}" srcOrd="3" destOrd="0" presId="urn:microsoft.com/office/officeart/2017/3/layout/DropPinTimeline"/>
    <dgm:cxn modelId="{4F6E4D11-54BE-F645-8FE8-E47B0A6715CB}" type="presParOf" srcId="{03E65094-A3C6-904C-B61F-77C848DFBFAE}" destId="{A2E4953B-44D4-4044-BAA8-14C1454F16CB}" srcOrd="4" destOrd="0" presId="urn:microsoft.com/office/officeart/2017/3/layout/DropPinTimeline"/>
    <dgm:cxn modelId="{399B2C89-D303-D748-995C-BBBCC8EB5296}" type="presParOf" srcId="{03E65094-A3C6-904C-B61F-77C848DFBFAE}" destId="{DFCFD890-6EB3-C940-A9A3-18D16AAFD543}"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A7CFD1-A195-49A4-9D45-AA6CAA6AA5BA}" type="doc">
      <dgm:prSet loTypeId="urn:microsoft.com/office/officeart/2018/2/layout/IconCircleList" loCatId="icon" qsTypeId="urn:microsoft.com/office/officeart/2005/8/quickstyle/simple1" qsCatId="simple" csTypeId="urn:microsoft.com/office/officeart/2018/5/colors/Iconchunking_neutralbg_accent3_2" csCatId="accent3" phldr="1"/>
      <dgm:spPr/>
      <dgm:t>
        <a:bodyPr/>
        <a:lstStyle/>
        <a:p>
          <a:endParaRPr lang="en-US"/>
        </a:p>
      </dgm:t>
    </dgm:pt>
    <dgm:pt modelId="{39492FCE-0985-4E0D-9420-A5C05F05888F}">
      <dgm:prSet/>
      <dgm:spPr/>
      <dgm:t>
        <a:bodyPr/>
        <a:lstStyle/>
        <a:p>
          <a:pPr>
            <a:lnSpc>
              <a:spcPct val="100000"/>
            </a:lnSpc>
          </a:pPr>
          <a:r>
            <a:rPr lang="en-US" dirty="0"/>
            <a:t>Source: Open Data DC</a:t>
          </a:r>
          <a:br>
            <a:rPr lang="en-US" dirty="0"/>
          </a:br>
          <a:r>
            <a:rPr lang="en-US" b="0" i="0" dirty="0">
              <a:hlinkClick xmlns:r="http://schemas.openxmlformats.org/officeDocument/2006/relationships" r:id="rId1"/>
            </a:rPr>
            <a:t>https://opendata.dc.gov/datasets/DCGIS::computer-assisted-mass-appraisal-residential/explore</a:t>
          </a:r>
          <a:r>
            <a:rPr lang="en-US" dirty="0"/>
            <a:t> </a:t>
          </a:r>
        </a:p>
      </dgm:t>
    </dgm:pt>
    <dgm:pt modelId="{44AB320C-C1DE-4570-A69D-FE4600F3BF3F}" type="parTrans" cxnId="{788E70FD-9B3C-440C-9001-286F9949C20B}">
      <dgm:prSet/>
      <dgm:spPr/>
      <dgm:t>
        <a:bodyPr/>
        <a:lstStyle/>
        <a:p>
          <a:endParaRPr lang="en-US"/>
        </a:p>
      </dgm:t>
    </dgm:pt>
    <dgm:pt modelId="{BD03EB68-B272-4E02-AE9E-6BA4BD723959}" type="sibTrans" cxnId="{788E70FD-9B3C-440C-9001-286F9949C20B}">
      <dgm:prSet/>
      <dgm:spPr/>
      <dgm:t>
        <a:bodyPr/>
        <a:lstStyle/>
        <a:p>
          <a:pPr>
            <a:lnSpc>
              <a:spcPct val="100000"/>
            </a:lnSpc>
          </a:pPr>
          <a:endParaRPr lang="en-US"/>
        </a:p>
      </dgm:t>
    </dgm:pt>
    <dgm:pt modelId="{98951794-C048-447E-AB44-07B86AE5931D}">
      <dgm:prSet/>
      <dgm:spPr/>
      <dgm:t>
        <a:bodyPr/>
        <a:lstStyle/>
        <a:p>
          <a:pPr>
            <a:lnSpc>
              <a:spcPct val="100000"/>
            </a:lnSpc>
          </a:pPr>
          <a:r>
            <a:rPr lang="en-US"/>
            <a:t>Describes the sale history for active properties listed among the District of Columbia’s real property tax assessment roll</a:t>
          </a:r>
        </a:p>
      </dgm:t>
    </dgm:pt>
    <dgm:pt modelId="{46210DAA-7306-45B4-AC82-84D7944F7968}" type="parTrans" cxnId="{26615315-D927-4AC8-8F55-2DE62DABB464}">
      <dgm:prSet/>
      <dgm:spPr/>
      <dgm:t>
        <a:bodyPr/>
        <a:lstStyle/>
        <a:p>
          <a:endParaRPr lang="en-US"/>
        </a:p>
      </dgm:t>
    </dgm:pt>
    <dgm:pt modelId="{7B03B223-E5C3-4A67-B3A5-90DD4873E979}" type="sibTrans" cxnId="{26615315-D927-4AC8-8F55-2DE62DABB464}">
      <dgm:prSet/>
      <dgm:spPr/>
      <dgm:t>
        <a:bodyPr/>
        <a:lstStyle/>
        <a:p>
          <a:pPr>
            <a:lnSpc>
              <a:spcPct val="100000"/>
            </a:lnSpc>
          </a:pPr>
          <a:endParaRPr lang="en-US"/>
        </a:p>
      </dgm:t>
    </dgm:pt>
    <dgm:pt modelId="{36DAC817-F6B5-4ADB-A141-2CCACB561E95}">
      <dgm:prSet/>
      <dgm:spPr/>
      <dgm:t>
        <a:bodyPr/>
        <a:lstStyle/>
        <a:p>
          <a:pPr>
            <a:lnSpc>
              <a:spcPct val="100000"/>
            </a:lnSpc>
          </a:pPr>
          <a:r>
            <a:rPr lang="en-US"/>
            <a:t>All housing types included</a:t>
          </a:r>
        </a:p>
      </dgm:t>
    </dgm:pt>
    <dgm:pt modelId="{4605A04F-A89C-4CFA-98B9-77D879DA6B51}" type="parTrans" cxnId="{4EC402A7-C72D-47CF-A5A9-678BF5AA3198}">
      <dgm:prSet/>
      <dgm:spPr/>
      <dgm:t>
        <a:bodyPr/>
        <a:lstStyle/>
        <a:p>
          <a:endParaRPr lang="en-US"/>
        </a:p>
      </dgm:t>
    </dgm:pt>
    <dgm:pt modelId="{E19B2C88-2CBE-43C3-95FA-B2F90B670A82}" type="sibTrans" cxnId="{4EC402A7-C72D-47CF-A5A9-678BF5AA3198}">
      <dgm:prSet/>
      <dgm:spPr/>
      <dgm:t>
        <a:bodyPr/>
        <a:lstStyle/>
        <a:p>
          <a:pPr>
            <a:lnSpc>
              <a:spcPct val="100000"/>
            </a:lnSpc>
          </a:pPr>
          <a:endParaRPr lang="en-US"/>
        </a:p>
      </dgm:t>
    </dgm:pt>
    <dgm:pt modelId="{B82EF85D-5C12-4DDC-9AC4-658B12FE5E5E}">
      <dgm:prSet/>
      <dgm:spPr/>
      <dgm:t>
        <a:bodyPr/>
        <a:lstStyle/>
        <a:p>
          <a:pPr>
            <a:lnSpc>
              <a:spcPct val="100000"/>
            </a:lnSpc>
          </a:pPr>
          <a:r>
            <a:rPr lang="en-US"/>
            <a:t>About 108,996 rows and 39 columns describing property attributes</a:t>
          </a:r>
        </a:p>
      </dgm:t>
    </dgm:pt>
    <dgm:pt modelId="{1A430AFA-6776-45D7-8937-C5BDAEFB6BBB}" type="parTrans" cxnId="{C722E608-86C4-454E-8F07-5C2E6CF45F26}">
      <dgm:prSet/>
      <dgm:spPr/>
      <dgm:t>
        <a:bodyPr/>
        <a:lstStyle/>
        <a:p>
          <a:endParaRPr lang="en-US"/>
        </a:p>
      </dgm:t>
    </dgm:pt>
    <dgm:pt modelId="{6D2203AC-942E-4E9B-89BA-82A941033578}" type="sibTrans" cxnId="{C722E608-86C4-454E-8F07-5C2E6CF45F26}">
      <dgm:prSet/>
      <dgm:spPr/>
      <dgm:t>
        <a:bodyPr/>
        <a:lstStyle/>
        <a:p>
          <a:endParaRPr lang="en-US"/>
        </a:p>
      </dgm:t>
    </dgm:pt>
    <dgm:pt modelId="{C1F2200B-6CB2-43FA-99A8-4FFD3CB18998}" type="pres">
      <dgm:prSet presAssocID="{A6A7CFD1-A195-49A4-9D45-AA6CAA6AA5BA}" presName="root" presStyleCnt="0">
        <dgm:presLayoutVars>
          <dgm:dir/>
          <dgm:resizeHandles val="exact"/>
        </dgm:presLayoutVars>
      </dgm:prSet>
      <dgm:spPr/>
    </dgm:pt>
    <dgm:pt modelId="{162A46D1-B024-4613-8FC1-72E4C6CFA248}" type="pres">
      <dgm:prSet presAssocID="{A6A7CFD1-A195-49A4-9D45-AA6CAA6AA5BA}" presName="container" presStyleCnt="0">
        <dgm:presLayoutVars>
          <dgm:dir/>
          <dgm:resizeHandles val="exact"/>
        </dgm:presLayoutVars>
      </dgm:prSet>
      <dgm:spPr/>
    </dgm:pt>
    <dgm:pt modelId="{AF803721-08D9-4B2E-B601-BF0AF95E2B62}" type="pres">
      <dgm:prSet presAssocID="{39492FCE-0985-4E0D-9420-A5C05F05888F}" presName="compNode" presStyleCnt="0"/>
      <dgm:spPr/>
    </dgm:pt>
    <dgm:pt modelId="{6D3AF554-DAD2-43F2-B0B4-92E8FDCC43B5}" type="pres">
      <dgm:prSet presAssocID="{39492FCE-0985-4E0D-9420-A5C05F05888F}" presName="iconBgRect" presStyleLbl="bgShp" presStyleIdx="0" presStyleCnt="4"/>
      <dgm:spPr/>
    </dgm:pt>
    <dgm:pt modelId="{0AD7B01F-2DDF-4773-B7DA-CEB5CECF9C78}" type="pres">
      <dgm:prSet presAssocID="{39492FCE-0985-4E0D-9420-A5C05F05888F}"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Database"/>
        </a:ext>
      </dgm:extLst>
    </dgm:pt>
    <dgm:pt modelId="{9ADB2A7B-4D30-44DB-9B39-551335859947}" type="pres">
      <dgm:prSet presAssocID="{39492FCE-0985-4E0D-9420-A5C05F05888F}" presName="spaceRect" presStyleCnt="0"/>
      <dgm:spPr/>
    </dgm:pt>
    <dgm:pt modelId="{558B1D4D-D60A-4F2A-BD5C-0ADCD0978BED}" type="pres">
      <dgm:prSet presAssocID="{39492FCE-0985-4E0D-9420-A5C05F05888F}" presName="textRect" presStyleLbl="revTx" presStyleIdx="0" presStyleCnt="4">
        <dgm:presLayoutVars>
          <dgm:chMax val="1"/>
          <dgm:chPref val="1"/>
        </dgm:presLayoutVars>
      </dgm:prSet>
      <dgm:spPr/>
    </dgm:pt>
    <dgm:pt modelId="{F71EC189-4881-45AD-842D-9B9038BE70BE}" type="pres">
      <dgm:prSet presAssocID="{BD03EB68-B272-4E02-AE9E-6BA4BD723959}" presName="sibTrans" presStyleLbl="sibTrans2D1" presStyleIdx="0" presStyleCnt="0"/>
      <dgm:spPr/>
    </dgm:pt>
    <dgm:pt modelId="{7F4E8209-92CA-4B47-8C62-5DE8CEC92AB8}" type="pres">
      <dgm:prSet presAssocID="{98951794-C048-447E-AB44-07B86AE5931D}" presName="compNode" presStyleCnt="0"/>
      <dgm:spPr/>
    </dgm:pt>
    <dgm:pt modelId="{CBE8032C-B5A4-47BE-ACCB-DB6C5E49D877}" type="pres">
      <dgm:prSet presAssocID="{98951794-C048-447E-AB44-07B86AE5931D}" presName="iconBgRect" presStyleLbl="bgShp" presStyleIdx="1" presStyleCnt="4"/>
      <dgm:spPr/>
    </dgm:pt>
    <dgm:pt modelId="{F52691F5-7E31-4C26-A644-C5DC23657D34}" type="pres">
      <dgm:prSet presAssocID="{98951794-C048-447E-AB44-07B86AE5931D}"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House"/>
        </a:ext>
      </dgm:extLst>
    </dgm:pt>
    <dgm:pt modelId="{D6A34177-7CCA-47DC-B7F9-53F5C0D4BBA1}" type="pres">
      <dgm:prSet presAssocID="{98951794-C048-447E-AB44-07B86AE5931D}" presName="spaceRect" presStyleCnt="0"/>
      <dgm:spPr/>
    </dgm:pt>
    <dgm:pt modelId="{67CC7A2B-68F7-4890-BD58-BC019BC7F3A8}" type="pres">
      <dgm:prSet presAssocID="{98951794-C048-447E-AB44-07B86AE5931D}" presName="textRect" presStyleLbl="revTx" presStyleIdx="1" presStyleCnt="4">
        <dgm:presLayoutVars>
          <dgm:chMax val="1"/>
          <dgm:chPref val="1"/>
        </dgm:presLayoutVars>
      </dgm:prSet>
      <dgm:spPr/>
    </dgm:pt>
    <dgm:pt modelId="{903C3B8B-31B9-4152-A4FD-58C9B98A3830}" type="pres">
      <dgm:prSet presAssocID="{7B03B223-E5C3-4A67-B3A5-90DD4873E979}" presName="sibTrans" presStyleLbl="sibTrans2D1" presStyleIdx="0" presStyleCnt="0"/>
      <dgm:spPr/>
    </dgm:pt>
    <dgm:pt modelId="{B5DFABCC-E9C1-4C3A-B495-733A6201DC40}" type="pres">
      <dgm:prSet presAssocID="{36DAC817-F6B5-4ADB-A141-2CCACB561E95}" presName="compNode" presStyleCnt="0"/>
      <dgm:spPr/>
    </dgm:pt>
    <dgm:pt modelId="{AA8C5D3D-3B2D-4968-A764-475F3D08E6A7}" type="pres">
      <dgm:prSet presAssocID="{36DAC817-F6B5-4ADB-A141-2CCACB561E95}" presName="iconBgRect" presStyleLbl="bgShp" presStyleIdx="2" presStyleCnt="4"/>
      <dgm:spPr/>
    </dgm:pt>
    <dgm:pt modelId="{9B7AE71F-DEE4-40C6-9CEE-5880A4D18F4E}" type="pres">
      <dgm:prSet presAssocID="{36DAC817-F6B5-4ADB-A141-2CCACB561E95}"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Home"/>
        </a:ext>
      </dgm:extLst>
    </dgm:pt>
    <dgm:pt modelId="{EBB230AD-139E-4095-9C63-467BADC10C7E}" type="pres">
      <dgm:prSet presAssocID="{36DAC817-F6B5-4ADB-A141-2CCACB561E95}" presName="spaceRect" presStyleCnt="0"/>
      <dgm:spPr/>
    </dgm:pt>
    <dgm:pt modelId="{CF3A2631-0AC9-4A65-9BDC-CFC8D8AA8FEB}" type="pres">
      <dgm:prSet presAssocID="{36DAC817-F6B5-4ADB-A141-2CCACB561E95}" presName="textRect" presStyleLbl="revTx" presStyleIdx="2" presStyleCnt="4">
        <dgm:presLayoutVars>
          <dgm:chMax val="1"/>
          <dgm:chPref val="1"/>
        </dgm:presLayoutVars>
      </dgm:prSet>
      <dgm:spPr/>
    </dgm:pt>
    <dgm:pt modelId="{F2F80462-5294-4302-9223-C476EA4A005B}" type="pres">
      <dgm:prSet presAssocID="{E19B2C88-2CBE-43C3-95FA-B2F90B670A82}" presName="sibTrans" presStyleLbl="sibTrans2D1" presStyleIdx="0" presStyleCnt="0"/>
      <dgm:spPr/>
    </dgm:pt>
    <dgm:pt modelId="{CA5FB8F6-32D8-4596-99FF-EEC42CA819C8}" type="pres">
      <dgm:prSet presAssocID="{B82EF85D-5C12-4DDC-9AC4-658B12FE5E5E}" presName="compNode" presStyleCnt="0"/>
      <dgm:spPr/>
    </dgm:pt>
    <dgm:pt modelId="{FBAF1BD8-6E76-46CE-BC73-66C5EDDCAE9F}" type="pres">
      <dgm:prSet presAssocID="{B82EF85D-5C12-4DDC-9AC4-658B12FE5E5E}" presName="iconBgRect" presStyleLbl="bgShp" presStyleIdx="3" presStyleCnt="4"/>
      <dgm:spPr/>
    </dgm:pt>
    <dgm:pt modelId="{4652C5E9-1F6F-40E8-A9CF-0B8201B998DD}" type="pres">
      <dgm:prSet presAssocID="{B82EF85D-5C12-4DDC-9AC4-658B12FE5E5E}"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Bar chart"/>
        </a:ext>
      </dgm:extLst>
    </dgm:pt>
    <dgm:pt modelId="{BE224DBF-1879-40CF-A29F-892665DFCAEA}" type="pres">
      <dgm:prSet presAssocID="{B82EF85D-5C12-4DDC-9AC4-658B12FE5E5E}" presName="spaceRect" presStyleCnt="0"/>
      <dgm:spPr/>
    </dgm:pt>
    <dgm:pt modelId="{3485B588-5841-4A8E-B352-F219415E4CFD}" type="pres">
      <dgm:prSet presAssocID="{B82EF85D-5C12-4DDC-9AC4-658B12FE5E5E}" presName="textRect" presStyleLbl="revTx" presStyleIdx="3" presStyleCnt="4">
        <dgm:presLayoutVars>
          <dgm:chMax val="1"/>
          <dgm:chPref val="1"/>
        </dgm:presLayoutVars>
      </dgm:prSet>
      <dgm:spPr/>
    </dgm:pt>
  </dgm:ptLst>
  <dgm:cxnLst>
    <dgm:cxn modelId="{C722E608-86C4-454E-8F07-5C2E6CF45F26}" srcId="{A6A7CFD1-A195-49A4-9D45-AA6CAA6AA5BA}" destId="{B82EF85D-5C12-4DDC-9AC4-658B12FE5E5E}" srcOrd="3" destOrd="0" parTransId="{1A430AFA-6776-45D7-8937-C5BDAEFB6BBB}" sibTransId="{6D2203AC-942E-4E9B-89BA-82A941033578}"/>
    <dgm:cxn modelId="{26615315-D927-4AC8-8F55-2DE62DABB464}" srcId="{A6A7CFD1-A195-49A4-9D45-AA6CAA6AA5BA}" destId="{98951794-C048-447E-AB44-07B86AE5931D}" srcOrd="1" destOrd="0" parTransId="{46210DAA-7306-45B4-AC82-84D7944F7968}" sibTransId="{7B03B223-E5C3-4A67-B3A5-90DD4873E979}"/>
    <dgm:cxn modelId="{8963706F-2A15-514A-8F78-58D6C93E74C1}" type="presOf" srcId="{39492FCE-0985-4E0D-9420-A5C05F05888F}" destId="{558B1D4D-D60A-4F2A-BD5C-0ADCD0978BED}" srcOrd="0" destOrd="0" presId="urn:microsoft.com/office/officeart/2018/2/layout/IconCircleList"/>
    <dgm:cxn modelId="{6A695F86-9211-C844-B769-526F050B753A}" type="presOf" srcId="{A6A7CFD1-A195-49A4-9D45-AA6CAA6AA5BA}" destId="{C1F2200B-6CB2-43FA-99A8-4FFD3CB18998}" srcOrd="0" destOrd="0" presId="urn:microsoft.com/office/officeart/2018/2/layout/IconCircleList"/>
    <dgm:cxn modelId="{4EC402A7-C72D-47CF-A5A9-678BF5AA3198}" srcId="{A6A7CFD1-A195-49A4-9D45-AA6CAA6AA5BA}" destId="{36DAC817-F6B5-4ADB-A141-2CCACB561E95}" srcOrd="2" destOrd="0" parTransId="{4605A04F-A89C-4CFA-98B9-77D879DA6B51}" sibTransId="{E19B2C88-2CBE-43C3-95FA-B2F90B670A82}"/>
    <dgm:cxn modelId="{1CBB5DB8-CE45-BE4F-B770-0D9F684179EF}" type="presOf" srcId="{98951794-C048-447E-AB44-07B86AE5931D}" destId="{67CC7A2B-68F7-4890-BD58-BC019BC7F3A8}" srcOrd="0" destOrd="0" presId="urn:microsoft.com/office/officeart/2018/2/layout/IconCircleList"/>
    <dgm:cxn modelId="{5E0B69C5-93A5-6249-A7D5-5693C1F5EF6C}" type="presOf" srcId="{7B03B223-E5C3-4A67-B3A5-90DD4873E979}" destId="{903C3B8B-31B9-4152-A4FD-58C9B98A3830}" srcOrd="0" destOrd="0" presId="urn:microsoft.com/office/officeart/2018/2/layout/IconCircleList"/>
    <dgm:cxn modelId="{259456CF-976B-1D4C-9A4F-D34182A512C7}" type="presOf" srcId="{E19B2C88-2CBE-43C3-95FA-B2F90B670A82}" destId="{F2F80462-5294-4302-9223-C476EA4A005B}" srcOrd="0" destOrd="0" presId="urn:microsoft.com/office/officeart/2018/2/layout/IconCircleList"/>
    <dgm:cxn modelId="{D1A07FDA-372B-2845-AAD4-95C3CD6F39B5}" type="presOf" srcId="{36DAC817-F6B5-4ADB-A141-2CCACB561E95}" destId="{CF3A2631-0AC9-4A65-9BDC-CFC8D8AA8FEB}" srcOrd="0" destOrd="0" presId="urn:microsoft.com/office/officeart/2018/2/layout/IconCircleList"/>
    <dgm:cxn modelId="{ED8C1DDC-4306-1A4D-9706-16F9525B61FD}" type="presOf" srcId="{B82EF85D-5C12-4DDC-9AC4-658B12FE5E5E}" destId="{3485B588-5841-4A8E-B352-F219415E4CFD}" srcOrd="0" destOrd="0" presId="urn:microsoft.com/office/officeart/2018/2/layout/IconCircleList"/>
    <dgm:cxn modelId="{A799ECE9-0470-6140-A78A-BC4338C012FF}" type="presOf" srcId="{BD03EB68-B272-4E02-AE9E-6BA4BD723959}" destId="{F71EC189-4881-45AD-842D-9B9038BE70BE}" srcOrd="0" destOrd="0" presId="urn:microsoft.com/office/officeart/2018/2/layout/IconCircleList"/>
    <dgm:cxn modelId="{788E70FD-9B3C-440C-9001-286F9949C20B}" srcId="{A6A7CFD1-A195-49A4-9D45-AA6CAA6AA5BA}" destId="{39492FCE-0985-4E0D-9420-A5C05F05888F}" srcOrd="0" destOrd="0" parTransId="{44AB320C-C1DE-4570-A69D-FE4600F3BF3F}" sibTransId="{BD03EB68-B272-4E02-AE9E-6BA4BD723959}"/>
    <dgm:cxn modelId="{31B5A394-88F4-E641-883A-DCE11E978969}" type="presParOf" srcId="{C1F2200B-6CB2-43FA-99A8-4FFD3CB18998}" destId="{162A46D1-B024-4613-8FC1-72E4C6CFA248}" srcOrd="0" destOrd="0" presId="urn:microsoft.com/office/officeart/2018/2/layout/IconCircleList"/>
    <dgm:cxn modelId="{1F3EF14D-63BA-AE4B-97AE-4719F7FAA044}" type="presParOf" srcId="{162A46D1-B024-4613-8FC1-72E4C6CFA248}" destId="{AF803721-08D9-4B2E-B601-BF0AF95E2B62}" srcOrd="0" destOrd="0" presId="urn:microsoft.com/office/officeart/2018/2/layout/IconCircleList"/>
    <dgm:cxn modelId="{A20C0802-95BE-6D4C-9581-7E220A1F510F}" type="presParOf" srcId="{AF803721-08D9-4B2E-B601-BF0AF95E2B62}" destId="{6D3AF554-DAD2-43F2-B0B4-92E8FDCC43B5}" srcOrd="0" destOrd="0" presId="urn:microsoft.com/office/officeart/2018/2/layout/IconCircleList"/>
    <dgm:cxn modelId="{61C8724F-054C-7A4A-8E40-FA02B8141F0F}" type="presParOf" srcId="{AF803721-08D9-4B2E-B601-BF0AF95E2B62}" destId="{0AD7B01F-2DDF-4773-B7DA-CEB5CECF9C78}" srcOrd="1" destOrd="0" presId="urn:microsoft.com/office/officeart/2018/2/layout/IconCircleList"/>
    <dgm:cxn modelId="{D3BE2D68-2D20-2B49-9E4E-3EF58D480141}" type="presParOf" srcId="{AF803721-08D9-4B2E-B601-BF0AF95E2B62}" destId="{9ADB2A7B-4D30-44DB-9B39-551335859947}" srcOrd="2" destOrd="0" presId="urn:microsoft.com/office/officeart/2018/2/layout/IconCircleList"/>
    <dgm:cxn modelId="{83085842-3563-AB42-8E3D-A71926FD4403}" type="presParOf" srcId="{AF803721-08D9-4B2E-B601-BF0AF95E2B62}" destId="{558B1D4D-D60A-4F2A-BD5C-0ADCD0978BED}" srcOrd="3" destOrd="0" presId="urn:microsoft.com/office/officeart/2018/2/layout/IconCircleList"/>
    <dgm:cxn modelId="{CCACD449-F49C-5F42-B54A-901D4EC6081F}" type="presParOf" srcId="{162A46D1-B024-4613-8FC1-72E4C6CFA248}" destId="{F71EC189-4881-45AD-842D-9B9038BE70BE}" srcOrd="1" destOrd="0" presId="urn:microsoft.com/office/officeart/2018/2/layout/IconCircleList"/>
    <dgm:cxn modelId="{D76E0236-84CC-1048-AF6B-B15A1112D2B5}" type="presParOf" srcId="{162A46D1-B024-4613-8FC1-72E4C6CFA248}" destId="{7F4E8209-92CA-4B47-8C62-5DE8CEC92AB8}" srcOrd="2" destOrd="0" presId="urn:microsoft.com/office/officeart/2018/2/layout/IconCircleList"/>
    <dgm:cxn modelId="{2B59EB7F-E68F-D744-9ABD-8D2F8F728254}" type="presParOf" srcId="{7F4E8209-92CA-4B47-8C62-5DE8CEC92AB8}" destId="{CBE8032C-B5A4-47BE-ACCB-DB6C5E49D877}" srcOrd="0" destOrd="0" presId="urn:microsoft.com/office/officeart/2018/2/layout/IconCircleList"/>
    <dgm:cxn modelId="{452A6A40-C1B8-224E-AB4E-6BB1069ED207}" type="presParOf" srcId="{7F4E8209-92CA-4B47-8C62-5DE8CEC92AB8}" destId="{F52691F5-7E31-4C26-A644-C5DC23657D34}" srcOrd="1" destOrd="0" presId="urn:microsoft.com/office/officeart/2018/2/layout/IconCircleList"/>
    <dgm:cxn modelId="{22F6305A-5F99-2845-90AD-8D73A637FC53}" type="presParOf" srcId="{7F4E8209-92CA-4B47-8C62-5DE8CEC92AB8}" destId="{D6A34177-7CCA-47DC-B7F9-53F5C0D4BBA1}" srcOrd="2" destOrd="0" presId="urn:microsoft.com/office/officeart/2018/2/layout/IconCircleList"/>
    <dgm:cxn modelId="{972BCB9D-553B-134B-8716-754F7A53F6C6}" type="presParOf" srcId="{7F4E8209-92CA-4B47-8C62-5DE8CEC92AB8}" destId="{67CC7A2B-68F7-4890-BD58-BC019BC7F3A8}" srcOrd="3" destOrd="0" presId="urn:microsoft.com/office/officeart/2018/2/layout/IconCircleList"/>
    <dgm:cxn modelId="{8EB65D0F-E054-134A-84EE-7C49330DB189}" type="presParOf" srcId="{162A46D1-B024-4613-8FC1-72E4C6CFA248}" destId="{903C3B8B-31B9-4152-A4FD-58C9B98A3830}" srcOrd="3" destOrd="0" presId="urn:microsoft.com/office/officeart/2018/2/layout/IconCircleList"/>
    <dgm:cxn modelId="{01D2D0F6-A747-DC4F-87B6-FDE2C98B823E}" type="presParOf" srcId="{162A46D1-B024-4613-8FC1-72E4C6CFA248}" destId="{B5DFABCC-E9C1-4C3A-B495-733A6201DC40}" srcOrd="4" destOrd="0" presId="urn:microsoft.com/office/officeart/2018/2/layout/IconCircleList"/>
    <dgm:cxn modelId="{8519469D-1426-1C46-AAEC-7843035537BB}" type="presParOf" srcId="{B5DFABCC-E9C1-4C3A-B495-733A6201DC40}" destId="{AA8C5D3D-3B2D-4968-A764-475F3D08E6A7}" srcOrd="0" destOrd="0" presId="urn:microsoft.com/office/officeart/2018/2/layout/IconCircleList"/>
    <dgm:cxn modelId="{6D9A3089-9060-AB49-827C-888D880067E7}" type="presParOf" srcId="{B5DFABCC-E9C1-4C3A-B495-733A6201DC40}" destId="{9B7AE71F-DEE4-40C6-9CEE-5880A4D18F4E}" srcOrd="1" destOrd="0" presId="urn:microsoft.com/office/officeart/2018/2/layout/IconCircleList"/>
    <dgm:cxn modelId="{7243E5C1-8308-DB4F-9A7F-B8DB214EDCAF}" type="presParOf" srcId="{B5DFABCC-E9C1-4C3A-B495-733A6201DC40}" destId="{EBB230AD-139E-4095-9C63-467BADC10C7E}" srcOrd="2" destOrd="0" presId="urn:microsoft.com/office/officeart/2018/2/layout/IconCircleList"/>
    <dgm:cxn modelId="{BF5BDB28-C346-E641-B9ED-1A5CD08EC2FC}" type="presParOf" srcId="{B5DFABCC-E9C1-4C3A-B495-733A6201DC40}" destId="{CF3A2631-0AC9-4A65-9BDC-CFC8D8AA8FEB}" srcOrd="3" destOrd="0" presId="urn:microsoft.com/office/officeart/2018/2/layout/IconCircleList"/>
    <dgm:cxn modelId="{980C32B9-B498-2448-9563-4ED9CF9A49CE}" type="presParOf" srcId="{162A46D1-B024-4613-8FC1-72E4C6CFA248}" destId="{F2F80462-5294-4302-9223-C476EA4A005B}" srcOrd="5" destOrd="0" presId="urn:microsoft.com/office/officeart/2018/2/layout/IconCircleList"/>
    <dgm:cxn modelId="{80CC9B88-9366-7241-99E2-3A69DE48D35A}" type="presParOf" srcId="{162A46D1-B024-4613-8FC1-72E4C6CFA248}" destId="{CA5FB8F6-32D8-4596-99FF-EEC42CA819C8}" srcOrd="6" destOrd="0" presId="urn:microsoft.com/office/officeart/2018/2/layout/IconCircleList"/>
    <dgm:cxn modelId="{28947515-7D01-1445-BAC5-082ACA6647AF}" type="presParOf" srcId="{CA5FB8F6-32D8-4596-99FF-EEC42CA819C8}" destId="{FBAF1BD8-6E76-46CE-BC73-66C5EDDCAE9F}" srcOrd="0" destOrd="0" presId="urn:microsoft.com/office/officeart/2018/2/layout/IconCircleList"/>
    <dgm:cxn modelId="{6BE44C8A-69EA-B64E-BEA8-5F7CD067430F}" type="presParOf" srcId="{CA5FB8F6-32D8-4596-99FF-EEC42CA819C8}" destId="{4652C5E9-1F6F-40E8-A9CF-0B8201B998DD}" srcOrd="1" destOrd="0" presId="urn:microsoft.com/office/officeart/2018/2/layout/IconCircleList"/>
    <dgm:cxn modelId="{AE8E0965-FF47-4E4F-9500-2F2D46B5A5E5}" type="presParOf" srcId="{CA5FB8F6-32D8-4596-99FF-EEC42CA819C8}" destId="{BE224DBF-1879-40CF-A29F-892665DFCAEA}" srcOrd="2" destOrd="0" presId="urn:microsoft.com/office/officeart/2018/2/layout/IconCircleList"/>
    <dgm:cxn modelId="{1BA5539B-69E6-FA41-9B55-BF93F8EAE03E}" type="presParOf" srcId="{CA5FB8F6-32D8-4596-99FF-EEC42CA819C8}" destId="{3485B588-5841-4A8E-B352-F219415E4CFD}"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124A18-04AC-4F65-9251-C7916FC31052}"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D5BEE58C-A9E7-4C9E-94EB-1DDBB035F22A}">
      <dgm:prSet/>
      <dgm:spPr/>
      <dgm:t>
        <a:bodyPr/>
        <a:lstStyle/>
        <a:p>
          <a:pPr>
            <a:defRPr b="1"/>
          </a:pPr>
          <a:r>
            <a:rPr lang="en-US"/>
            <a:t>1. What are the characteristics of an average residential property?</a:t>
          </a:r>
        </a:p>
      </dgm:t>
    </dgm:pt>
    <dgm:pt modelId="{22796D59-2777-4B77-BCEE-87B48B8707CB}" type="parTrans" cxnId="{E71DCFF6-5B34-449E-B3AA-F5D428AE55E9}">
      <dgm:prSet/>
      <dgm:spPr/>
      <dgm:t>
        <a:bodyPr/>
        <a:lstStyle/>
        <a:p>
          <a:endParaRPr lang="en-US"/>
        </a:p>
      </dgm:t>
    </dgm:pt>
    <dgm:pt modelId="{3C2A9120-8B69-4E0A-9B32-74B2962E625D}" type="sibTrans" cxnId="{E71DCFF6-5B34-449E-B3AA-F5D428AE55E9}">
      <dgm:prSet/>
      <dgm:spPr/>
      <dgm:t>
        <a:bodyPr/>
        <a:lstStyle/>
        <a:p>
          <a:endParaRPr lang="en-US"/>
        </a:p>
      </dgm:t>
    </dgm:pt>
    <dgm:pt modelId="{DDED034E-09FD-43D5-86CE-1C2CFCD2B577}">
      <dgm:prSet/>
      <dgm:spPr/>
      <dgm:t>
        <a:bodyPr/>
        <a:lstStyle/>
        <a:p>
          <a:r>
            <a:rPr lang="en-US"/>
            <a:t>Which heating type is the most common in residential properties in this dataset, and what is the percentage of properties with this heating type?</a:t>
          </a:r>
        </a:p>
      </dgm:t>
    </dgm:pt>
    <dgm:pt modelId="{D8EA85A7-5CA3-49B5-A763-CB468B187D66}" type="parTrans" cxnId="{54801DC4-036F-42F0-9023-71BF0719CC84}">
      <dgm:prSet/>
      <dgm:spPr/>
      <dgm:t>
        <a:bodyPr/>
        <a:lstStyle/>
        <a:p>
          <a:endParaRPr lang="en-US"/>
        </a:p>
      </dgm:t>
    </dgm:pt>
    <dgm:pt modelId="{78A1282F-D96F-42FF-93C6-FD800C592EB1}" type="sibTrans" cxnId="{54801DC4-036F-42F0-9023-71BF0719CC84}">
      <dgm:prSet/>
      <dgm:spPr/>
      <dgm:t>
        <a:bodyPr/>
        <a:lstStyle/>
        <a:p>
          <a:endParaRPr lang="en-US"/>
        </a:p>
      </dgm:t>
    </dgm:pt>
    <dgm:pt modelId="{67702BA1-0CA5-411B-8292-889F2195CCEA}">
      <dgm:prSet/>
      <dgm:spPr/>
      <dgm:t>
        <a:bodyPr/>
        <a:lstStyle/>
        <a:p>
          <a:r>
            <a:rPr lang="en-US"/>
            <a:t>What is the average number of bathrooms and half-bathrooms in residential properties in this dataset?</a:t>
          </a:r>
        </a:p>
      </dgm:t>
    </dgm:pt>
    <dgm:pt modelId="{EFB88559-B355-422B-9AE1-2E2ECFF70EA7}" type="parTrans" cxnId="{E8399E4B-5FB4-4D54-BE21-59E7E1D7485C}">
      <dgm:prSet/>
      <dgm:spPr/>
      <dgm:t>
        <a:bodyPr/>
        <a:lstStyle/>
        <a:p>
          <a:endParaRPr lang="en-US"/>
        </a:p>
      </dgm:t>
    </dgm:pt>
    <dgm:pt modelId="{E0F2785F-873D-4639-8919-38F2A12A48A0}" type="sibTrans" cxnId="{E8399E4B-5FB4-4D54-BE21-59E7E1D7485C}">
      <dgm:prSet/>
      <dgm:spPr/>
      <dgm:t>
        <a:bodyPr/>
        <a:lstStyle/>
        <a:p>
          <a:endParaRPr lang="en-US"/>
        </a:p>
      </dgm:t>
    </dgm:pt>
    <dgm:pt modelId="{06E4BD22-61F7-44E3-BE74-B752B19B2032}">
      <dgm:prSet/>
      <dgm:spPr/>
      <dgm:t>
        <a:bodyPr/>
        <a:lstStyle/>
        <a:p>
          <a:r>
            <a:rPr lang="en-US"/>
            <a:t>What is the average land area of residential properties in this dataset, and how does this vary by number of bedrooms?</a:t>
          </a:r>
        </a:p>
      </dgm:t>
    </dgm:pt>
    <dgm:pt modelId="{F704DEED-0FEA-4676-953E-2A1AF2275877}" type="parTrans" cxnId="{3EF635C3-F11F-4D56-9D66-EA1A62BDE01C}">
      <dgm:prSet/>
      <dgm:spPr/>
      <dgm:t>
        <a:bodyPr/>
        <a:lstStyle/>
        <a:p>
          <a:endParaRPr lang="en-US"/>
        </a:p>
      </dgm:t>
    </dgm:pt>
    <dgm:pt modelId="{34E7AAAC-BE19-43D6-9DB0-6C267C59EB8B}" type="sibTrans" cxnId="{3EF635C3-F11F-4D56-9D66-EA1A62BDE01C}">
      <dgm:prSet/>
      <dgm:spPr/>
      <dgm:t>
        <a:bodyPr/>
        <a:lstStyle/>
        <a:p>
          <a:endParaRPr lang="en-US"/>
        </a:p>
      </dgm:t>
    </dgm:pt>
    <dgm:pt modelId="{626DBFCA-9E97-48FF-85D6-420C9C13D1F5}">
      <dgm:prSet/>
      <dgm:spPr/>
      <dgm:t>
        <a:bodyPr/>
        <a:lstStyle/>
        <a:p>
          <a:r>
            <a:rPr lang="en-US"/>
            <a:t>How has the gross building area of residential properties in this dataset changed over time?</a:t>
          </a:r>
        </a:p>
      </dgm:t>
    </dgm:pt>
    <dgm:pt modelId="{78467F86-FFE4-43C7-B1E5-5B4DA6BA998D}" type="parTrans" cxnId="{79258F99-92D7-4DE5-872C-EEBB2C9EC967}">
      <dgm:prSet/>
      <dgm:spPr/>
      <dgm:t>
        <a:bodyPr/>
        <a:lstStyle/>
        <a:p>
          <a:endParaRPr lang="en-US"/>
        </a:p>
      </dgm:t>
    </dgm:pt>
    <dgm:pt modelId="{AFE558B8-3A6C-4C43-9CDD-D70CD7085922}" type="sibTrans" cxnId="{79258F99-92D7-4DE5-872C-EEBB2C9EC967}">
      <dgm:prSet/>
      <dgm:spPr/>
      <dgm:t>
        <a:bodyPr/>
        <a:lstStyle/>
        <a:p>
          <a:endParaRPr lang="en-US"/>
        </a:p>
      </dgm:t>
    </dgm:pt>
    <dgm:pt modelId="{AA837182-CC1B-4ADC-8F5E-F42322306E6D}">
      <dgm:prSet/>
      <dgm:spPr/>
      <dgm:t>
        <a:bodyPr/>
        <a:lstStyle/>
        <a:p>
          <a:pPr>
            <a:defRPr b="1"/>
          </a:pPr>
          <a:r>
            <a:rPr lang="en-US"/>
            <a:t>2. Which variables have an impact on sale price, and how strong is that impact?</a:t>
          </a:r>
        </a:p>
      </dgm:t>
    </dgm:pt>
    <dgm:pt modelId="{3A741149-FEF4-4A5A-8CAC-34F1CC00F6C4}" type="parTrans" cxnId="{3598A4BD-A760-4490-B426-C058CE7D0F7E}">
      <dgm:prSet/>
      <dgm:spPr/>
      <dgm:t>
        <a:bodyPr/>
        <a:lstStyle/>
        <a:p>
          <a:endParaRPr lang="en-US"/>
        </a:p>
      </dgm:t>
    </dgm:pt>
    <dgm:pt modelId="{D4515D39-B7C1-40C0-8D5E-206FB3F5511E}" type="sibTrans" cxnId="{3598A4BD-A760-4490-B426-C058CE7D0F7E}">
      <dgm:prSet/>
      <dgm:spPr/>
      <dgm:t>
        <a:bodyPr/>
        <a:lstStyle/>
        <a:p>
          <a:endParaRPr lang="en-US"/>
        </a:p>
      </dgm:t>
    </dgm:pt>
    <dgm:pt modelId="{8B4ED25C-CA9C-4486-A72C-2B25E216F37F}">
      <dgm:prSet/>
      <dgm:spPr/>
      <dgm:t>
        <a:bodyPr/>
        <a:lstStyle/>
        <a:p>
          <a:r>
            <a:rPr lang="en-US"/>
            <a:t>Is there a correlation between the number of bedrooms and the sale price of a residential property in this dataset?</a:t>
          </a:r>
        </a:p>
      </dgm:t>
    </dgm:pt>
    <dgm:pt modelId="{1267489E-0031-4FE6-AAE0-960B5145F01D}" type="parTrans" cxnId="{6A3D046B-1CF2-4946-AFFD-18127FCAD92E}">
      <dgm:prSet/>
      <dgm:spPr/>
      <dgm:t>
        <a:bodyPr/>
        <a:lstStyle/>
        <a:p>
          <a:endParaRPr lang="en-US"/>
        </a:p>
      </dgm:t>
    </dgm:pt>
    <dgm:pt modelId="{D61F81B4-C1BE-4DC1-B52A-C25FF1AC4B21}" type="sibTrans" cxnId="{6A3D046B-1CF2-4946-AFFD-18127FCAD92E}">
      <dgm:prSet/>
      <dgm:spPr/>
      <dgm:t>
        <a:bodyPr/>
        <a:lstStyle/>
        <a:p>
          <a:endParaRPr lang="en-US"/>
        </a:p>
      </dgm:t>
    </dgm:pt>
    <dgm:pt modelId="{DEF2EFB2-D707-4485-AD56-595D05C0F5FD}">
      <dgm:prSet/>
      <dgm:spPr/>
      <dgm:t>
        <a:bodyPr/>
        <a:lstStyle/>
        <a:p>
          <a:r>
            <a:rPr lang="en-US"/>
            <a:t>Is there a correlation between the grade and the sale price of a residential property in this dataset?</a:t>
          </a:r>
        </a:p>
      </dgm:t>
    </dgm:pt>
    <dgm:pt modelId="{B988CA9B-24BC-4178-A8D9-FA0289F7C4F9}" type="parTrans" cxnId="{1613786A-E047-4748-9773-CE366562E4FA}">
      <dgm:prSet/>
      <dgm:spPr/>
      <dgm:t>
        <a:bodyPr/>
        <a:lstStyle/>
        <a:p>
          <a:endParaRPr lang="en-US"/>
        </a:p>
      </dgm:t>
    </dgm:pt>
    <dgm:pt modelId="{195F9685-4795-4050-B6BE-97CBDB30D842}" type="sibTrans" cxnId="{1613786A-E047-4748-9773-CE366562E4FA}">
      <dgm:prSet/>
      <dgm:spPr/>
      <dgm:t>
        <a:bodyPr/>
        <a:lstStyle/>
        <a:p>
          <a:endParaRPr lang="en-US"/>
        </a:p>
      </dgm:t>
    </dgm:pt>
    <dgm:pt modelId="{1241F660-3AE9-4034-9D3A-112F3B50ADB7}">
      <dgm:prSet/>
      <dgm:spPr/>
      <dgm:t>
        <a:bodyPr/>
        <a:lstStyle/>
        <a:p>
          <a:r>
            <a:rPr lang="en-US"/>
            <a:t>Is there a correlation between gross building area and sale price?</a:t>
          </a:r>
        </a:p>
      </dgm:t>
    </dgm:pt>
    <dgm:pt modelId="{461D6DA5-9DE6-4799-9F2F-32280F7B7B2D}" type="parTrans" cxnId="{567F8E24-722D-4308-B544-C8AF0E00C459}">
      <dgm:prSet/>
      <dgm:spPr/>
      <dgm:t>
        <a:bodyPr/>
        <a:lstStyle/>
        <a:p>
          <a:endParaRPr lang="en-US"/>
        </a:p>
      </dgm:t>
    </dgm:pt>
    <dgm:pt modelId="{C06F48F7-3333-40D6-A3BF-3CEEFB398FB4}" type="sibTrans" cxnId="{567F8E24-722D-4308-B544-C8AF0E00C459}">
      <dgm:prSet/>
      <dgm:spPr/>
      <dgm:t>
        <a:bodyPr/>
        <a:lstStyle/>
        <a:p>
          <a:endParaRPr lang="en-US"/>
        </a:p>
      </dgm:t>
    </dgm:pt>
    <dgm:pt modelId="{D832E5D2-6E4C-448D-ABCB-032B487A2889}">
      <dgm:prSet/>
      <dgm:spPr/>
      <dgm:t>
        <a:bodyPr/>
        <a:lstStyle/>
        <a:p>
          <a:pPr>
            <a:defRPr b="1"/>
          </a:pPr>
          <a:r>
            <a:rPr lang="en-US"/>
            <a:t>3. Did COVID-19 have an impact on residential sale prices? If so how big was that impact?</a:t>
          </a:r>
        </a:p>
      </dgm:t>
    </dgm:pt>
    <dgm:pt modelId="{21694A9C-0F6E-41BB-8390-DB67EDFF005C}" type="parTrans" cxnId="{591EC920-35AF-41C2-A0EF-F83C22531269}">
      <dgm:prSet/>
      <dgm:spPr/>
      <dgm:t>
        <a:bodyPr/>
        <a:lstStyle/>
        <a:p>
          <a:endParaRPr lang="en-US"/>
        </a:p>
      </dgm:t>
    </dgm:pt>
    <dgm:pt modelId="{168078F1-3995-413B-920E-66DA00F425B1}" type="sibTrans" cxnId="{591EC920-35AF-41C2-A0EF-F83C22531269}">
      <dgm:prSet/>
      <dgm:spPr/>
      <dgm:t>
        <a:bodyPr/>
        <a:lstStyle/>
        <a:p>
          <a:endParaRPr lang="en-US"/>
        </a:p>
      </dgm:t>
    </dgm:pt>
    <dgm:pt modelId="{8810703D-EB54-47EA-9453-C8E15FDBAE4E}" type="pres">
      <dgm:prSet presAssocID="{EB124A18-04AC-4F65-9251-C7916FC31052}" presName="root" presStyleCnt="0">
        <dgm:presLayoutVars>
          <dgm:dir/>
          <dgm:resizeHandles val="exact"/>
        </dgm:presLayoutVars>
      </dgm:prSet>
      <dgm:spPr/>
    </dgm:pt>
    <dgm:pt modelId="{EF8CC9C4-BBE6-4CC0-9410-EDF2420B377D}" type="pres">
      <dgm:prSet presAssocID="{D5BEE58C-A9E7-4C9E-94EB-1DDBB035F22A}" presName="compNode" presStyleCnt="0"/>
      <dgm:spPr/>
    </dgm:pt>
    <dgm:pt modelId="{EB848CCC-7C6F-482B-86C1-263693FFB836}" type="pres">
      <dgm:prSet presAssocID="{D5BEE58C-A9E7-4C9E-94EB-1DDBB035F2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a:ext>
      </dgm:extLst>
    </dgm:pt>
    <dgm:pt modelId="{9E79DF60-2054-44E3-8D4B-8470D9D19AA0}" type="pres">
      <dgm:prSet presAssocID="{D5BEE58C-A9E7-4C9E-94EB-1DDBB035F22A}" presName="iconSpace" presStyleCnt="0"/>
      <dgm:spPr/>
    </dgm:pt>
    <dgm:pt modelId="{76ED41C8-5A52-48CC-9AF0-EC5AC16221DF}" type="pres">
      <dgm:prSet presAssocID="{D5BEE58C-A9E7-4C9E-94EB-1DDBB035F22A}" presName="parTx" presStyleLbl="revTx" presStyleIdx="0" presStyleCnt="6">
        <dgm:presLayoutVars>
          <dgm:chMax val="0"/>
          <dgm:chPref val="0"/>
        </dgm:presLayoutVars>
      </dgm:prSet>
      <dgm:spPr/>
    </dgm:pt>
    <dgm:pt modelId="{7CA7B1F8-607E-435F-A1A9-A7513DC3B08B}" type="pres">
      <dgm:prSet presAssocID="{D5BEE58C-A9E7-4C9E-94EB-1DDBB035F22A}" presName="txSpace" presStyleCnt="0"/>
      <dgm:spPr/>
    </dgm:pt>
    <dgm:pt modelId="{9537FFC0-6071-47AE-A5D6-F161C0FD06C2}" type="pres">
      <dgm:prSet presAssocID="{D5BEE58C-A9E7-4C9E-94EB-1DDBB035F22A}" presName="desTx" presStyleLbl="revTx" presStyleIdx="1" presStyleCnt="6">
        <dgm:presLayoutVars/>
      </dgm:prSet>
      <dgm:spPr/>
    </dgm:pt>
    <dgm:pt modelId="{ACB77D01-7B1D-41E2-8654-3CDA83A75E4E}" type="pres">
      <dgm:prSet presAssocID="{3C2A9120-8B69-4E0A-9B32-74B2962E625D}" presName="sibTrans" presStyleCnt="0"/>
      <dgm:spPr/>
    </dgm:pt>
    <dgm:pt modelId="{2EACB3AA-A41E-4D7D-8667-A444AAD5288A}" type="pres">
      <dgm:prSet presAssocID="{AA837182-CC1B-4ADC-8F5E-F42322306E6D}" presName="compNode" presStyleCnt="0"/>
      <dgm:spPr/>
    </dgm:pt>
    <dgm:pt modelId="{214BCAD1-FDC0-41D3-ABAD-075FBDE16514}" type="pres">
      <dgm:prSet presAssocID="{AA837182-CC1B-4ADC-8F5E-F42322306E6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urban scene"/>
        </a:ext>
      </dgm:extLst>
    </dgm:pt>
    <dgm:pt modelId="{B0B4B2F5-B4CD-435C-9505-6D8322524D99}" type="pres">
      <dgm:prSet presAssocID="{AA837182-CC1B-4ADC-8F5E-F42322306E6D}" presName="iconSpace" presStyleCnt="0"/>
      <dgm:spPr/>
    </dgm:pt>
    <dgm:pt modelId="{F232EDCB-588B-4D97-8D9C-E3A2667AB2B1}" type="pres">
      <dgm:prSet presAssocID="{AA837182-CC1B-4ADC-8F5E-F42322306E6D}" presName="parTx" presStyleLbl="revTx" presStyleIdx="2" presStyleCnt="6">
        <dgm:presLayoutVars>
          <dgm:chMax val="0"/>
          <dgm:chPref val="0"/>
        </dgm:presLayoutVars>
      </dgm:prSet>
      <dgm:spPr/>
    </dgm:pt>
    <dgm:pt modelId="{88E21F2D-DA2E-48F0-B954-D16F65F030AF}" type="pres">
      <dgm:prSet presAssocID="{AA837182-CC1B-4ADC-8F5E-F42322306E6D}" presName="txSpace" presStyleCnt="0"/>
      <dgm:spPr/>
    </dgm:pt>
    <dgm:pt modelId="{ECC8653D-1E72-4CAD-93F9-7C5250C27AA4}" type="pres">
      <dgm:prSet presAssocID="{AA837182-CC1B-4ADC-8F5E-F42322306E6D}" presName="desTx" presStyleLbl="revTx" presStyleIdx="3" presStyleCnt="6">
        <dgm:presLayoutVars/>
      </dgm:prSet>
      <dgm:spPr/>
    </dgm:pt>
    <dgm:pt modelId="{1FAE9C43-F8C5-46E0-BB4B-F74486673C1A}" type="pres">
      <dgm:prSet presAssocID="{D4515D39-B7C1-40C0-8D5E-206FB3F5511E}" presName="sibTrans" presStyleCnt="0"/>
      <dgm:spPr/>
    </dgm:pt>
    <dgm:pt modelId="{795FEED0-2FBC-4453-AA4F-4988B34E7A44}" type="pres">
      <dgm:prSet presAssocID="{D832E5D2-6E4C-448D-ABCB-032B487A2889}" presName="compNode" presStyleCnt="0"/>
      <dgm:spPr/>
    </dgm:pt>
    <dgm:pt modelId="{3F2CA65E-5CA0-43A0-90F1-B20A525FD488}" type="pres">
      <dgm:prSet presAssocID="{D832E5D2-6E4C-448D-ABCB-032B487A288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llar"/>
        </a:ext>
      </dgm:extLst>
    </dgm:pt>
    <dgm:pt modelId="{B9D1E37E-5335-4E48-A7AD-46B2B22FCEF5}" type="pres">
      <dgm:prSet presAssocID="{D832E5D2-6E4C-448D-ABCB-032B487A2889}" presName="iconSpace" presStyleCnt="0"/>
      <dgm:spPr/>
    </dgm:pt>
    <dgm:pt modelId="{DDCEE972-90FF-4F59-9E53-9CF5A4BF4377}" type="pres">
      <dgm:prSet presAssocID="{D832E5D2-6E4C-448D-ABCB-032B487A2889}" presName="parTx" presStyleLbl="revTx" presStyleIdx="4" presStyleCnt="6">
        <dgm:presLayoutVars>
          <dgm:chMax val="0"/>
          <dgm:chPref val="0"/>
        </dgm:presLayoutVars>
      </dgm:prSet>
      <dgm:spPr/>
    </dgm:pt>
    <dgm:pt modelId="{C201E6E1-701A-4BC2-B776-5BFC4505BECC}" type="pres">
      <dgm:prSet presAssocID="{D832E5D2-6E4C-448D-ABCB-032B487A2889}" presName="txSpace" presStyleCnt="0"/>
      <dgm:spPr/>
    </dgm:pt>
    <dgm:pt modelId="{14F3662C-41B5-4981-A100-E4147114FE65}" type="pres">
      <dgm:prSet presAssocID="{D832E5D2-6E4C-448D-ABCB-032B487A2889}" presName="desTx" presStyleLbl="revTx" presStyleIdx="5" presStyleCnt="6">
        <dgm:presLayoutVars/>
      </dgm:prSet>
      <dgm:spPr/>
    </dgm:pt>
  </dgm:ptLst>
  <dgm:cxnLst>
    <dgm:cxn modelId="{591EC920-35AF-41C2-A0EF-F83C22531269}" srcId="{EB124A18-04AC-4F65-9251-C7916FC31052}" destId="{D832E5D2-6E4C-448D-ABCB-032B487A2889}" srcOrd="2" destOrd="0" parTransId="{21694A9C-0F6E-41BB-8390-DB67EDFF005C}" sibTransId="{168078F1-3995-413B-920E-66DA00F425B1}"/>
    <dgm:cxn modelId="{567F8E24-722D-4308-B544-C8AF0E00C459}" srcId="{AA837182-CC1B-4ADC-8F5E-F42322306E6D}" destId="{1241F660-3AE9-4034-9D3A-112F3B50ADB7}" srcOrd="2" destOrd="0" parTransId="{461D6DA5-9DE6-4799-9F2F-32280F7B7B2D}" sibTransId="{C06F48F7-3333-40D6-A3BF-3CEEFB398FB4}"/>
    <dgm:cxn modelId="{8F39722B-37A3-F441-BC45-DBD4B1748098}" type="presOf" srcId="{AA837182-CC1B-4ADC-8F5E-F42322306E6D}" destId="{F232EDCB-588B-4D97-8D9C-E3A2667AB2B1}" srcOrd="0" destOrd="0" presId="urn:microsoft.com/office/officeart/2018/2/layout/IconLabelDescriptionList"/>
    <dgm:cxn modelId="{E8399E4B-5FB4-4D54-BE21-59E7E1D7485C}" srcId="{D5BEE58C-A9E7-4C9E-94EB-1DDBB035F22A}" destId="{67702BA1-0CA5-411B-8292-889F2195CCEA}" srcOrd="1" destOrd="0" parTransId="{EFB88559-B355-422B-9AE1-2E2ECFF70EA7}" sibTransId="{E0F2785F-873D-4639-8919-38F2A12A48A0}"/>
    <dgm:cxn modelId="{4B84535D-54BD-E345-9EEC-1BBFFB0FAA09}" type="presOf" srcId="{1241F660-3AE9-4034-9D3A-112F3B50ADB7}" destId="{ECC8653D-1E72-4CAD-93F9-7C5250C27AA4}" srcOrd="0" destOrd="2" presId="urn:microsoft.com/office/officeart/2018/2/layout/IconLabelDescriptionList"/>
    <dgm:cxn modelId="{1613786A-E047-4748-9773-CE366562E4FA}" srcId="{AA837182-CC1B-4ADC-8F5E-F42322306E6D}" destId="{DEF2EFB2-D707-4485-AD56-595D05C0F5FD}" srcOrd="1" destOrd="0" parTransId="{B988CA9B-24BC-4178-A8D9-FA0289F7C4F9}" sibTransId="{195F9685-4795-4050-B6BE-97CBDB30D842}"/>
    <dgm:cxn modelId="{6A3D046B-1CF2-4946-AFFD-18127FCAD92E}" srcId="{AA837182-CC1B-4ADC-8F5E-F42322306E6D}" destId="{8B4ED25C-CA9C-4486-A72C-2B25E216F37F}" srcOrd="0" destOrd="0" parTransId="{1267489E-0031-4FE6-AAE0-960B5145F01D}" sibTransId="{D61F81B4-C1BE-4DC1-B52A-C25FF1AC4B21}"/>
    <dgm:cxn modelId="{6E27C683-5D98-2444-B79A-8413D1918DA6}" type="presOf" srcId="{06E4BD22-61F7-44E3-BE74-B752B19B2032}" destId="{9537FFC0-6071-47AE-A5D6-F161C0FD06C2}" srcOrd="0" destOrd="2" presId="urn:microsoft.com/office/officeart/2018/2/layout/IconLabelDescriptionList"/>
    <dgm:cxn modelId="{F2241D8A-6A6D-9446-BEE1-51B7AC04C436}" type="presOf" srcId="{D832E5D2-6E4C-448D-ABCB-032B487A2889}" destId="{DDCEE972-90FF-4F59-9E53-9CF5A4BF4377}" srcOrd="0" destOrd="0" presId="urn:microsoft.com/office/officeart/2018/2/layout/IconLabelDescriptionList"/>
    <dgm:cxn modelId="{50BDCC8C-AA48-F24E-9D88-2D35A85AB18D}" type="presOf" srcId="{DDED034E-09FD-43D5-86CE-1C2CFCD2B577}" destId="{9537FFC0-6071-47AE-A5D6-F161C0FD06C2}" srcOrd="0" destOrd="0" presId="urn:microsoft.com/office/officeart/2018/2/layout/IconLabelDescriptionList"/>
    <dgm:cxn modelId="{79258F99-92D7-4DE5-872C-EEBB2C9EC967}" srcId="{D5BEE58C-A9E7-4C9E-94EB-1DDBB035F22A}" destId="{626DBFCA-9E97-48FF-85D6-420C9C13D1F5}" srcOrd="3" destOrd="0" parTransId="{78467F86-FFE4-43C7-B1E5-5B4DA6BA998D}" sibTransId="{AFE558B8-3A6C-4C43-9CDD-D70CD7085922}"/>
    <dgm:cxn modelId="{AC98AE9F-A6AF-CD40-801B-FB9C173E5FD3}" type="presOf" srcId="{D5BEE58C-A9E7-4C9E-94EB-1DDBB035F22A}" destId="{76ED41C8-5A52-48CC-9AF0-EC5AC16221DF}" srcOrd="0" destOrd="0" presId="urn:microsoft.com/office/officeart/2018/2/layout/IconLabelDescriptionList"/>
    <dgm:cxn modelId="{558596A2-2A5F-AB43-9895-EC8D6AAD1B2F}" type="presOf" srcId="{EB124A18-04AC-4F65-9251-C7916FC31052}" destId="{8810703D-EB54-47EA-9453-C8E15FDBAE4E}" srcOrd="0" destOrd="0" presId="urn:microsoft.com/office/officeart/2018/2/layout/IconLabelDescriptionList"/>
    <dgm:cxn modelId="{3598A4BD-A760-4490-B426-C058CE7D0F7E}" srcId="{EB124A18-04AC-4F65-9251-C7916FC31052}" destId="{AA837182-CC1B-4ADC-8F5E-F42322306E6D}" srcOrd="1" destOrd="0" parTransId="{3A741149-FEF4-4A5A-8CAC-34F1CC00F6C4}" sibTransId="{D4515D39-B7C1-40C0-8D5E-206FB3F5511E}"/>
    <dgm:cxn modelId="{F69B81BE-3F2A-3D4D-9CA3-A99B20B855C5}" type="presOf" srcId="{67702BA1-0CA5-411B-8292-889F2195CCEA}" destId="{9537FFC0-6071-47AE-A5D6-F161C0FD06C2}" srcOrd="0" destOrd="1" presId="urn:microsoft.com/office/officeart/2018/2/layout/IconLabelDescriptionList"/>
    <dgm:cxn modelId="{52D4A1C2-2402-CC40-8199-18DF5B5E483F}" type="presOf" srcId="{8B4ED25C-CA9C-4486-A72C-2B25E216F37F}" destId="{ECC8653D-1E72-4CAD-93F9-7C5250C27AA4}" srcOrd="0" destOrd="0" presId="urn:microsoft.com/office/officeart/2018/2/layout/IconLabelDescriptionList"/>
    <dgm:cxn modelId="{3EF635C3-F11F-4D56-9D66-EA1A62BDE01C}" srcId="{D5BEE58C-A9E7-4C9E-94EB-1DDBB035F22A}" destId="{06E4BD22-61F7-44E3-BE74-B752B19B2032}" srcOrd="2" destOrd="0" parTransId="{F704DEED-0FEA-4676-953E-2A1AF2275877}" sibTransId="{34E7AAAC-BE19-43D6-9DB0-6C267C59EB8B}"/>
    <dgm:cxn modelId="{54801DC4-036F-42F0-9023-71BF0719CC84}" srcId="{D5BEE58C-A9E7-4C9E-94EB-1DDBB035F22A}" destId="{DDED034E-09FD-43D5-86CE-1C2CFCD2B577}" srcOrd="0" destOrd="0" parTransId="{D8EA85A7-5CA3-49B5-A763-CB468B187D66}" sibTransId="{78A1282F-D96F-42FF-93C6-FD800C592EB1}"/>
    <dgm:cxn modelId="{E8FFB8E2-8A1D-D247-83DD-41D964A96C8E}" type="presOf" srcId="{DEF2EFB2-D707-4485-AD56-595D05C0F5FD}" destId="{ECC8653D-1E72-4CAD-93F9-7C5250C27AA4}" srcOrd="0" destOrd="1" presId="urn:microsoft.com/office/officeart/2018/2/layout/IconLabelDescriptionList"/>
    <dgm:cxn modelId="{9A55D0E5-2BB2-1942-96C3-D17F2B54CE2C}" type="presOf" srcId="{626DBFCA-9E97-48FF-85D6-420C9C13D1F5}" destId="{9537FFC0-6071-47AE-A5D6-F161C0FD06C2}" srcOrd="0" destOrd="3" presId="urn:microsoft.com/office/officeart/2018/2/layout/IconLabelDescriptionList"/>
    <dgm:cxn modelId="{E71DCFF6-5B34-449E-B3AA-F5D428AE55E9}" srcId="{EB124A18-04AC-4F65-9251-C7916FC31052}" destId="{D5BEE58C-A9E7-4C9E-94EB-1DDBB035F22A}" srcOrd="0" destOrd="0" parTransId="{22796D59-2777-4B77-BCEE-87B48B8707CB}" sibTransId="{3C2A9120-8B69-4E0A-9B32-74B2962E625D}"/>
    <dgm:cxn modelId="{0B6F7553-F163-8640-ACFD-926F1ACC95A2}" type="presParOf" srcId="{8810703D-EB54-47EA-9453-C8E15FDBAE4E}" destId="{EF8CC9C4-BBE6-4CC0-9410-EDF2420B377D}" srcOrd="0" destOrd="0" presId="urn:microsoft.com/office/officeart/2018/2/layout/IconLabelDescriptionList"/>
    <dgm:cxn modelId="{3E3EA46C-636A-0D44-BACC-BA36F23AFAD8}" type="presParOf" srcId="{EF8CC9C4-BBE6-4CC0-9410-EDF2420B377D}" destId="{EB848CCC-7C6F-482B-86C1-263693FFB836}" srcOrd="0" destOrd="0" presId="urn:microsoft.com/office/officeart/2018/2/layout/IconLabelDescriptionList"/>
    <dgm:cxn modelId="{590FB192-A718-1D4D-BFC3-079BD789A6AD}" type="presParOf" srcId="{EF8CC9C4-BBE6-4CC0-9410-EDF2420B377D}" destId="{9E79DF60-2054-44E3-8D4B-8470D9D19AA0}" srcOrd="1" destOrd="0" presId="urn:microsoft.com/office/officeart/2018/2/layout/IconLabelDescriptionList"/>
    <dgm:cxn modelId="{67FF6A83-9919-DD42-A687-293EF28F4858}" type="presParOf" srcId="{EF8CC9C4-BBE6-4CC0-9410-EDF2420B377D}" destId="{76ED41C8-5A52-48CC-9AF0-EC5AC16221DF}" srcOrd="2" destOrd="0" presId="urn:microsoft.com/office/officeart/2018/2/layout/IconLabelDescriptionList"/>
    <dgm:cxn modelId="{79AEA15E-8BF6-C644-A31F-3DA669F94A94}" type="presParOf" srcId="{EF8CC9C4-BBE6-4CC0-9410-EDF2420B377D}" destId="{7CA7B1F8-607E-435F-A1A9-A7513DC3B08B}" srcOrd="3" destOrd="0" presId="urn:microsoft.com/office/officeart/2018/2/layout/IconLabelDescriptionList"/>
    <dgm:cxn modelId="{FA4AA5D4-1F9E-0342-92E6-DA32AAA03D48}" type="presParOf" srcId="{EF8CC9C4-BBE6-4CC0-9410-EDF2420B377D}" destId="{9537FFC0-6071-47AE-A5D6-F161C0FD06C2}" srcOrd="4" destOrd="0" presId="urn:microsoft.com/office/officeart/2018/2/layout/IconLabelDescriptionList"/>
    <dgm:cxn modelId="{1E917875-4FC9-C644-8E5A-4D69A4C71ADF}" type="presParOf" srcId="{8810703D-EB54-47EA-9453-C8E15FDBAE4E}" destId="{ACB77D01-7B1D-41E2-8654-3CDA83A75E4E}" srcOrd="1" destOrd="0" presId="urn:microsoft.com/office/officeart/2018/2/layout/IconLabelDescriptionList"/>
    <dgm:cxn modelId="{FB44A7DF-9660-FC4D-BB7D-464E9F5D4D32}" type="presParOf" srcId="{8810703D-EB54-47EA-9453-C8E15FDBAE4E}" destId="{2EACB3AA-A41E-4D7D-8667-A444AAD5288A}" srcOrd="2" destOrd="0" presId="urn:microsoft.com/office/officeart/2018/2/layout/IconLabelDescriptionList"/>
    <dgm:cxn modelId="{E734404E-0543-5442-8F90-C4B1B471D867}" type="presParOf" srcId="{2EACB3AA-A41E-4D7D-8667-A444AAD5288A}" destId="{214BCAD1-FDC0-41D3-ABAD-075FBDE16514}" srcOrd="0" destOrd="0" presId="urn:microsoft.com/office/officeart/2018/2/layout/IconLabelDescriptionList"/>
    <dgm:cxn modelId="{2178CA04-13DB-A54C-A552-F50628CFC403}" type="presParOf" srcId="{2EACB3AA-A41E-4D7D-8667-A444AAD5288A}" destId="{B0B4B2F5-B4CD-435C-9505-6D8322524D99}" srcOrd="1" destOrd="0" presId="urn:microsoft.com/office/officeart/2018/2/layout/IconLabelDescriptionList"/>
    <dgm:cxn modelId="{D313075E-B69E-2046-8F80-F5EF1E687DC7}" type="presParOf" srcId="{2EACB3AA-A41E-4D7D-8667-A444AAD5288A}" destId="{F232EDCB-588B-4D97-8D9C-E3A2667AB2B1}" srcOrd="2" destOrd="0" presId="urn:microsoft.com/office/officeart/2018/2/layout/IconLabelDescriptionList"/>
    <dgm:cxn modelId="{26BB7B33-0633-5D43-A460-0A86480AD6B5}" type="presParOf" srcId="{2EACB3AA-A41E-4D7D-8667-A444AAD5288A}" destId="{88E21F2D-DA2E-48F0-B954-D16F65F030AF}" srcOrd="3" destOrd="0" presId="urn:microsoft.com/office/officeart/2018/2/layout/IconLabelDescriptionList"/>
    <dgm:cxn modelId="{20F82837-E790-8E49-8B30-3EBCFDECFD67}" type="presParOf" srcId="{2EACB3AA-A41E-4D7D-8667-A444AAD5288A}" destId="{ECC8653D-1E72-4CAD-93F9-7C5250C27AA4}" srcOrd="4" destOrd="0" presId="urn:microsoft.com/office/officeart/2018/2/layout/IconLabelDescriptionList"/>
    <dgm:cxn modelId="{68ED0C15-D98D-FF4E-A209-16320EBA49C7}" type="presParOf" srcId="{8810703D-EB54-47EA-9453-C8E15FDBAE4E}" destId="{1FAE9C43-F8C5-46E0-BB4B-F74486673C1A}" srcOrd="3" destOrd="0" presId="urn:microsoft.com/office/officeart/2018/2/layout/IconLabelDescriptionList"/>
    <dgm:cxn modelId="{70D6788B-153C-2245-8DEA-4BD3C236A530}" type="presParOf" srcId="{8810703D-EB54-47EA-9453-C8E15FDBAE4E}" destId="{795FEED0-2FBC-4453-AA4F-4988B34E7A44}" srcOrd="4" destOrd="0" presId="urn:microsoft.com/office/officeart/2018/2/layout/IconLabelDescriptionList"/>
    <dgm:cxn modelId="{F33F13F2-02F8-2C4E-A618-2CC5545BE108}" type="presParOf" srcId="{795FEED0-2FBC-4453-AA4F-4988B34E7A44}" destId="{3F2CA65E-5CA0-43A0-90F1-B20A525FD488}" srcOrd="0" destOrd="0" presId="urn:microsoft.com/office/officeart/2018/2/layout/IconLabelDescriptionList"/>
    <dgm:cxn modelId="{085B636E-55FD-2C42-B86B-5107A56D7D5E}" type="presParOf" srcId="{795FEED0-2FBC-4453-AA4F-4988B34E7A44}" destId="{B9D1E37E-5335-4E48-A7AD-46B2B22FCEF5}" srcOrd="1" destOrd="0" presId="urn:microsoft.com/office/officeart/2018/2/layout/IconLabelDescriptionList"/>
    <dgm:cxn modelId="{5682D86C-8521-4340-ABC3-8059D3D5DE5E}" type="presParOf" srcId="{795FEED0-2FBC-4453-AA4F-4988B34E7A44}" destId="{DDCEE972-90FF-4F59-9E53-9CF5A4BF4377}" srcOrd="2" destOrd="0" presId="urn:microsoft.com/office/officeart/2018/2/layout/IconLabelDescriptionList"/>
    <dgm:cxn modelId="{FD16D110-1C23-3348-8D04-49D36F75C195}" type="presParOf" srcId="{795FEED0-2FBC-4453-AA4F-4988B34E7A44}" destId="{C201E6E1-701A-4BC2-B776-5BFC4505BECC}" srcOrd="3" destOrd="0" presId="urn:microsoft.com/office/officeart/2018/2/layout/IconLabelDescriptionList"/>
    <dgm:cxn modelId="{0AF81C34-EE25-8A49-8B95-BCBD67D81022}" type="presParOf" srcId="{795FEED0-2FBC-4453-AA4F-4988B34E7A44}" destId="{14F3662C-41B5-4981-A100-E4147114FE65}"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197F88-9F93-4C83-AD7D-1B5E181D327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7ADA5C3-9161-4A89-A2B4-CACD043F1DB2}">
      <dgm:prSet/>
      <dgm:spPr/>
      <dgm:t>
        <a:bodyPr/>
        <a:lstStyle/>
        <a:p>
          <a:r>
            <a:rPr lang="en-US"/>
            <a:t>X : bathrm, bedrm, grade, heat, cndtn</a:t>
          </a:r>
        </a:p>
      </dgm:t>
    </dgm:pt>
    <dgm:pt modelId="{71E824F8-B867-4FDD-94D5-C7ED4C4586C3}" type="parTrans" cxnId="{C6FC923A-D07E-48A5-89CF-E78F8F4D5C8B}">
      <dgm:prSet/>
      <dgm:spPr/>
      <dgm:t>
        <a:bodyPr/>
        <a:lstStyle/>
        <a:p>
          <a:endParaRPr lang="en-US"/>
        </a:p>
      </dgm:t>
    </dgm:pt>
    <dgm:pt modelId="{F5BC3140-B384-429E-BEDD-D5EA6BA018BC}" type="sibTrans" cxnId="{C6FC923A-D07E-48A5-89CF-E78F8F4D5C8B}">
      <dgm:prSet/>
      <dgm:spPr/>
      <dgm:t>
        <a:bodyPr/>
        <a:lstStyle/>
        <a:p>
          <a:endParaRPr lang="en-US"/>
        </a:p>
      </dgm:t>
    </dgm:pt>
    <dgm:pt modelId="{AA8E4E8A-4E6A-40C7-93CF-9AAC5884C82B}">
      <dgm:prSet/>
      <dgm:spPr/>
      <dgm:t>
        <a:bodyPr/>
        <a:lstStyle/>
        <a:p>
          <a:r>
            <a:rPr lang="en-US"/>
            <a:t>Y: price</a:t>
          </a:r>
        </a:p>
      </dgm:t>
    </dgm:pt>
    <dgm:pt modelId="{8B18908E-5B81-40A0-8CC1-B5C83B1DCA56}" type="parTrans" cxnId="{07D5C5E5-D4EE-46C1-A442-1F7B35AB1630}">
      <dgm:prSet/>
      <dgm:spPr/>
      <dgm:t>
        <a:bodyPr/>
        <a:lstStyle/>
        <a:p>
          <a:endParaRPr lang="en-US"/>
        </a:p>
      </dgm:t>
    </dgm:pt>
    <dgm:pt modelId="{37267741-B28E-49CB-83D4-500CEFB69E21}" type="sibTrans" cxnId="{07D5C5E5-D4EE-46C1-A442-1F7B35AB1630}">
      <dgm:prSet/>
      <dgm:spPr/>
      <dgm:t>
        <a:bodyPr/>
        <a:lstStyle/>
        <a:p>
          <a:endParaRPr lang="en-US"/>
        </a:p>
      </dgm:t>
    </dgm:pt>
    <dgm:pt modelId="{EFD58478-0B97-434C-B2B7-D4B45830C8EA}">
      <dgm:prSet/>
      <dgm:spPr/>
      <dgm:t>
        <a:bodyPr/>
        <a:lstStyle/>
        <a:p>
          <a:r>
            <a:rPr lang="en-US"/>
            <a:t>A one-unit increase in the number of bedrooms is associated with a $13,613 increase in sale price.</a:t>
          </a:r>
        </a:p>
      </dgm:t>
    </dgm:pt>
    <dgm:pt modelId="{C5F6CC48-8CCD-4DE1-908D-62686520DF68}" type="parTrans" cxnId="{A222E981-05DC-4646-A12F-AAEBD9F309F1}">
      <dgm:prSet/>
      <dgm:spPr/>
      <dgm:t>
        <a:bodyPr/>
        <a:lstStyle/>
        <a:p>
          <a:endParaRPr lang="en-US"/>
        </a:p>
      </dgm:t>
    </dgm:pt>
    <dgm:pt modelId="{5E5C3A1A-CEF1-40ED-9A5E-9572F13FD8D6}" type="sibTrans" cxnId="{A222E981-05DC-4646-A12F-AAEBD9F309F1}">
      <dgm:prSet/>
      <dgm:spPr/>
      <dgm:t>
        <a:bodyPr/>
        <a:lstStyle/>
        <a:p>
          <a:endParaRPr lang="en-US"/>
        </a:p>
      </dgm:t>
    </dgm:pt>
    <dgm:pt modelId="{12CD4F36-3FDA-44C7-8531-3AA5301A5DAB}">
      <dgm:prSet/>
      <dgm:spPr/>
      <dgm:t>
        <a:bodyPr/>
        <a:lstStyle/>
        <a:p>
          <a:r>
            <a:rPr lang="en-US"/>
            <a:t>There is a positive correlation between the number of bedrooms and sale price.</a:t>
          </a:r>
        </a:p>
      </dgm:t>
    </dgm:pt>
    <dgm:pt modelId="{6AD9B413-E712-4663-B996-A50656E2A679}" type="parTrans" cxnId="{44A46FAA-108E-41CF-926C-54BEE4D07424}">
      <dgm:prSet/>
      <dgm:spPr/>
      <dgm:t>
        <a:bodyPr/>
        <a:lstStyle/>
        <a:p>
          <a:endParaRPr lang="en-US"/>
        </a:p>
      </dgm:t>
    </dgm:pt>
    <dgm:pt modelId="{2AC44FCC-E07D-4D2C-B29A-5FF124418922}" type="sibTrans" cxnId="{44A46FAA-108E-41CF-926C-54BEE4D07424}">
      <dgm:prSet/>
      <dgm:spPr/>
      <dgm:t>
        <a:bodyPr/>
        <a:lstStyle/>
        <a:p>
          <a:endParaRPr lang="en-US"/>
        </a:p>
      </dgm:t>
    </dgm:pt>
    <dgm:pt modelId="{1F47D324-308E-4541-AFBF-744ADBEB0110}">
      <dgm:prSet/>
      <dgm:spPr/>
      <dgm:t>
        <a:bodyPr/>
        <a:lstStyle/>
        <a:p>
          <a:r>
            <a:rPr lang="en-US"/>
            <a:t>A one-unit increase in grade is associated with a $307,118 increase in sale price.</a:t>
          </a:r>
        </a:p>
      </dgm:t>
    </dgm:pt>
    <dgm:pt modelId="{A38ECAE7-82FD-49D9-9950-37297FDFF682}" type="parTrans" cxnId="{1B4F49B3-6B02-4864-81B3-4FD522CDBA00}">
      <dgm:prSet/>
      <dgm:spPr/>
      <dgm:t>
        <a:bodyPr/>
        <a:lstStyle/>
        <a:p>
          <a:endParaRPr lang="en-US"/>
        </a:p>
      </dgm:t>
    </dgm:pt>
    <dgm:pt modelId="{00889079-4EC9-47BE-A117-C5E47CC526C2}" type="sibTrans" cxnId="{1B4F49B3-6B02-4864-81B3-4FD522CDBA00}">
      <dgm:prSet/>
      <dgm:spPr/>
      <dgm:t>
        <a:bodyPr/>
        <a:lstStyle/>
        <a:p>
          <a:endParaRPr lang="en-US"/>
        </a:p>
      </dgm:t>
    </dgm:pt>
    <dgm:pt modelId="{DCF4B7CF-5639-47D7-B58A-3439BF4D1972}">
      <dgm:prSet/>
      <dgm:spPr/>
      <dgm:t>
        <a:bodyPr/>
        <a:lstStyle/>
        <a:p>
          <a:r>
            <a:rPr lang="en-US"/>
            <a:t>There is a strong positive correlation between grade and sale price.</a:t>
          </a:r>
        </a:p>
      </dgm:t>
    </dgm:pt>
    <dgm:pt modelId="{AEA8C975-2581-4F3E-83BE-5FF75E719B9E}" type="parTrans" cxnId="{842741C7-FF9B-45DB-AEB9-AC1B57A64F1E}">
      <dgm:prSet/>
      <dgm:spPr/>
      <dgm:t>
        <a:bodyPr/>
        <a:lstStyle/>
        <a:p>
          <a:endParaRPr lang="en-US"/>
        </a:p>
      </dgm:t>
    </dgm:pt>
    <dgm:pt modelId="{632DC8A5-7217-4E72-A336-9841C4082162}" type="sibTrans" cxnId="{842741C7-FF9B-45DB-AEB9-AC1B57A64F1E}">
      <dgm:prSet/>
      <dgm:spPr/>
      <dgm:t>
        <a:bodyPr/>
        <a:lstStyle/>
        <a:p>
          <a:endParaRPr lang="en-US"/>
        </a:p>
      </dgm:t>
    </dgm:pt>
    <dgm:pt modelId="{BC2540C1-99CA-479C-A6BE-784198DD9859}" type="pres">
      <dgm:prSet presAssocID="{33197F88-9F93-4C83-AD7D-1B5E181D327C}" presName="root" presStyleCnt="0">
        <dgm:presLayoutVars>
          <dgm:dir/>
          <dgm:resizeHandles val="exact"/>
        </dgm:presLayoutVars>
      </dgm:prSet>
      <dgm:spPr/>
    </dgm:pt>
    <dgm:pt modelId="{7E32AF25-26F6-45E7-9E5D-CC3B7F8E62CA}" type="pres">
      <dgm:prSet presAssocID="{33197F88-9F93-4C83-AD7D-1B5E181D327C}" presName="container" presStyleCnt="0">
        <dgm:presLayoutVars>
          <dgm:dir/>
          <dgm:resizeHandles val="exact"/>
        </dgm:presLayoutVars>
      </dgm:prSet>
      <dgm:spPr/>
    </dgm:pt>
    <dgm:pt modelId="{26D598B6-464A-43BF-9210-B00C06362EDD}" type="pres">
      <dgm:prSet presAssocID="{F7ADA5C3-9161-4A89-A2B4-CACD043F1DB2}" presName="compNode" presStyleCnt="0"/>
      <dgm:spPr/>
    </dgm:pt>
    <dgm:pt modelId="{7CCB1E1D-0E50-4CA4-B1EB-3713DA365F89}" type="pres">
      <dgm:prSet presAssocID="{F7ADA5C3-9161-4A89-A2B4-CACD043F1DB2}" presName="iconBgRect" presStyleLbl="bgShp" presStyleIdx="0" presStyleCnt="6"/>
      <dgm:spPr/>
    </dgm:pt>
    <dgm:pt modelId="{0247E58E-DEDF-4B9D-9AC4-EFEC732EC5FE}" type="pres">
      <dgm:prSet presAssocID="{F7ADA5C3-9161-4A89-A2B4-CACD043F1DB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dioactive Sign"/>
        </a:ext>
      </dgm:extLst>
    </dgm:pt>
    <dgm:pt modelId="{55938C8C-19E9-47FA-A3EB-2620FD8BA63C}" type="pres">
      <dgm:prSet presAssocID="{F7ADA5C3-9161-4A89-A2B4-CACD043F1DB2}" presName="spaceRect" presStyleCnt="0"/>
      <dgm:spPr/>
    </dgm:pt>
    <dgm:pt modelId="{CAEA387A-23B0-4E69-B8D2-6C1C73EF897D}" type="pres">
      <dgm:prSet presAssocID="{F7ADA5C3-9161-4A89-A2B4-CACD043F1DB2}" presName="textRect" presStyleLbl="revTx" presStyleIdx="0" presStyleCnt="6">
        <dgm:presLayoutVars>
          <dgm:chMax val="1"/>
          <dgm:chPref val="1"/>
        </dgm:presLayoutVars>
      </dgm:prSet>
      <dgm:spPr/>
    </dgm:pt>
    <dgm:pt modelId="{CA56E640-7D92-47DC-A0CF-AF1BC563FFD6}" type="pres">
      <dgm:prSet presAssocID="{F5BC3140-B384-429E-BEDD-D5EA6BA018BC}" presName="sibTrans" presStyleLbl="sibTrans2D1" presStyleIdx="0" presStyleCnt="0"/>
      <dgm:spPr/>
    </dgm:pt>
    <dgm:pt modelId="{F4CB8595-656D-47B4-A8F4-B7392A04114A}" type="pres">
      <dgm:prSet presAssocID="{AA8E4E8A-4E6A-40C7-93CF-9AAC5884C82B}" presName="compNode" presStyleCnt="0"/>
      <dgm:spPr/>
    </dgm:pt>
    <dgm:pt modelId="{A1BD7B7C-F9D1-46BB-BF70-3E1F83035798}" type="pres">
      <dgm:prSet presAssocID="{AA8E4E8A-4E6A-40C7-93CF-9AAC5884C82B}" presName="iconBgRect" presStyleLbl="bgShp" presStyleIdx="1" presStyleCnt="6"/>
      <dgm:spPr/>
    </dgm:pt>
    <dgm:pt modelId="{EC938E46-1E52-4E1E-9693-403B10C22891}" type="pres">
      <dgm:prSet presAssocID="{AA8E4E8A-4E6A-40C7-93CF-9AAC5884C82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759180FE-DD88-4E0A-B32E-3CE60E4FA5CD}" type="pres">
      <dgm:prSet presAssocID="{AA8E4E8A-4E6A-40C7-93CF-9AAC5884C82B}" presName="spaceRect" presStyleCnt="0"/>
      <dgm:spPr/>
    </dgm:pt>
    <dgm:pt modelId="{6961A4FC-121A-40BB-918E-1C0EB74D682B}" type="pres">
      <dgm:prSet presAssocID="{AA8E4E8A-4E6A-40C7-93CF-9AAC5884C82B}" presName="textRect" presStyleLbl="revTx" presStyleIdx="1" presStyleCnt="6">
        <dgm:presLayoutVars>
          <dgm:chMax val="1"/>
          <dgm:chPref val="1"/>
        </dgm:presLayoutVars>
      </dgm:prSet>
      <dgm:spPr/>
    </dgm:pt>
    <dgm:pt modelId="{8BB7A8F3-A2BE-4337-A2BE-B48D5213AEA6}" type="pres">
      <dgm:prSet presAssocID="{37267741-B28E-49CB-83D4-500CEFB69E21}" presName="sibTrans" presStyleLbl="sibTrans2D1" presStyleIdx="0" presStyleCnt="0"/>
      <dgm:spPr/>
    </dgm:pt>
    <dgm:pt modelId="{B697EE1C-C154-40B8-BFEA-F3E4E9CA99C8}" type="pres">
      <dgm:prSet presAssocID="{EFD58478-0B97-434C-B2B7-D4B45830C8EA}" presName="compNode" presStyleCnt="0"/>
      <dgm:spPr/>
    </dgm:pt>
    <dgm:pt modelId="{74BC43D4-FF32-4C81-8481-0E8C133B980B}" type="pres">
      <dgm:prSet presAssocID="{EFD58478-0B97-434C-B2B7-D4B45830C8EA}" presName="iconBgRect" presStyleLbl="bgShp" presStyleIdx="2" presStyleCnt="6"/>
      <dgm:spPr/>
    </dgm:pt>
    <dgm:pt modelId="{7656D1E9-BBF4-45D7-BCA4-6AB07403BFC4}" type="pres">
      <dgm:prSet presAssocID="{EFD58478-0B97-434C-B2B7-D4B45830C8E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burban scene"/>
        </a:ext>
      </dgm:extLst>
    </dgm:pt>
    <dgm:pt modelId="{C894D47B-8D98-4D48-A7EA-C6AF2D0ADFBA}" type="pres">
      <dgm:prSet presAssocID="{EFD58478-0B97-434C-B2B7-D4B45830C8EA}" presName="spaceRect" presStyleCnt="0"/>
      <dgm:spPr/>
    </dgm:pt>
    <dgm:pt modelId="{E4981A19-2D45-4715-9541-5A7B82125C01}" type="pres">
      <dgm:prSet presAssocID="{EFD58478-0B97-434C-B2B7-D4B45830C8EA}" presName="textRect" presStyleLbl="revTx" presStyleIdx="2" presStyleCnt="6">
        <dgm:presLayoutVars>
          <dgm:chMax val="1"/>
          <dgm:chPref val="1"/>
        </dgm:presLayoutVars>
      </dgm:prSet>
      <dgm:spPr/>
    </dgm:pt>
    <dgm:pt modelId="{909FDAC0-AD8F-45B5-9109-7D2D59FDFEC8}" type="pres">
      <dgm:prSet presAssocID="{5E5C3A1A-CEF1-40ED-9A5E-9572F13FD8D6}" presName="sibTrans" presStyleLbl="sibTrans2D1" presStyleIdx="0" presStyleCnt="0"/>
      <dgm:spPr/>
    </dgm:pt>
    <dgm:pt modelId="{186F1BCF-571B-4AAA-B478-9A8AC3C0C4A5}" type="pres">
      <dgm:prSet presAssocID="{12CD4F36-3FDA-44C7-8531-3AA5301A5DAB}" presName="compNode" presStyleCnt="0"/>
      <dgm:spPr/>
    </dgm:pt>
    <dgm:pt modelId="{E4811A23-FD02-41A9-A5A0-A8FBE3DBC78D}" type="pres">
      <dgm:prSet presAssocID="{12CD4F36-3FDA-44C7-8531-3AA5301A5DAB}" presName="iconBgRect" presStyleLbl="bgShp" presStyleIdx="3" presStyleCnt="6"/>
      <dgm:spPr/>
    </dgm:pt>
    <dgm:pt modelId="{2E73288F-9347-447F-8B42-24B6B63B4889}" type="pres">
      <dgm:prSet presAssocID="{12CD4F36-3FDA-44C7-8531-3AA5301A5DA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ed"/>
        </a:ext>
      </dgm:extLst>
    </dgm:pt>
    <dgm:pt modelId="{7F5148FF-BA0A-47D2-8A6F-062EDEDA3A50}" type="pres">
      <dgm:prSet presAssocID="{12CD4F36-3FDA-44C7-8531-3AA5301A5DAB}" presName="spaceRect" presStyleCnt="0"/>
      <dgm:spPr/>
    </dgm:pt>
    <dgm:pt modelId="{F9B9E84F-2655-4BB6-AD70-06F2E8C2104E}" type="pres">
      <dgm:prSet presAssocID="{12CD4F36-3FDA-44C7-8531-3AA5301A5DAB}" presName="textRect" presStyleLbl="revTx" presStyleIdx="3" presStyleCnt="6">
        <dgm:presLayoutVars>
          <dgm:chMax val="1"/>
          <dgm:chPref val="1"/>
        </dgm:presLayoutVars>
      </dgm:prSet>
      <dgm:spPr/>
    </dgm:pt>
    <dgm:pt modelId="{880CD9FD-4A73-4E8B-A6BF-589EF5EF9120}" type="pres">
      <dgm:prSet presAssocID="{2AC44FCC-E07D-4D2C-B29A-5FF124418922}" presName="sibTrans" presStyleLbl="sibTrans2D1" presStyleIdx="0" presStyleCnt="0"/>
      <dgm:spPr/>
    </dgm:pt>
    <dgm:pt modelId="{21E166A7-94E0-48BE-AC2D-6C2085528195}" type="pres">
      <dgm:prSet presAssocID="{1F47D324-308E-4541-AFBF-744ADBEB0110}" presName="compNode" presStyleCnt="0"/>
      <dgm:spPr/>
    </dgm:pt>
    <dgm:pt modelId="{20CE0972-E12E-4564-8CB5-A93DDE84CE97}" type="pres">
      <dgm:prSet presAssocID="{1F47D324-308E-4541-AFBF-744ADBEB0110}" presName="iconBgRect" presStyleLbl="bgShp" presStyleIdx="4" presStyleCnt="6"/>
      <dgm:spPr/>
    </dgm:pt>
    <dgm:pt modelId="{6623BE83-BB43-450D-A998-DF024F87476F}" type="pres">
      <dgm:prSet presAssocID="{1F47D324-308E-4541-AFBF-744ADBEB011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Yuan"/>
        </a:ext>
      </dgm:extLst>
    </dgm:pt>
    <dgm:pt modelId="{F8CDE3C9-0E5B-467A-8B99-2AC087D3D830}" type="pres">
      <dgm:prSet presAssocID="{1F47D324-308E-4541-AFBF-744ADBEB0110}" presName="spaceRect" presStyleCnt="0"/>
      <dgm:spPr/>
    </dgm:pt>
    <dgm:pt modelId="{E97F43B7-8DC2-40C2-89A2-EBCEAD6BD390}" type="pres">
      <dgm:prSet presAssocID="{1F47D324-308E-4541-AFBF-744ADBEB0110}" presName="textRect" presStyleLbl="revTx" presStyleIdx="4" presStyleCnt="6">
        <dgm:presLayoutVars>
          <dgm:chMax val="1"/>
          <dgm:chPref val="1"/>
        </dgm:presLayoutVars>
      </dgm:prSet>
      <dgm:spPr/>
    </dgm:pt>
    <dgm:pt modelId="{CB30AC33-DC93-4D19-BA21-F86BDF64EA7C}" type="pres">
      <dgm:prSet presAssocID="{00889079-4EC9-47BE-A117-C5E47CC526C2}" presName="sibTrans" presStyleLbl="sibTrans2D1" presStyleIdx="0" presStyleCnt="0"/>
      <dgm:spPr/>
    </dgm:pt>
    <dgm:pt modelId="{1EB48B11-3524-41AE-9405-27F9D4531007}" type="pres">
      <dgm:prSet presAssocID="{DCF4B7CF-5639-47D7-B58A-3439BF4D1972}" presName="compNode" presStyleCnt="0"/>
      <dgm:spPr/>
    </dgm:pt>
    <dgm:pt modelId="{B4E1586A-E2C2-44F7-8D9C-C699544B1A15}" type="pres">
      <dgm:prSet presAssocID="{DCF4B7CF-5639-47D7-B58A-3439BF4D1972}" presName="iconBgRect" presStyleLbl="bgShp" presStyleIdx="5" presStyleCnt="6"/>
      <dgm:spPr/>
    </dgm:pt>
    <dgm:pt modelId="{0DED6A95-E777-4379-A440-264AC38EC03D}" type="pres">
      <dgm:prSet presAssocID="{DCF4B7CF-5639-47D7-B58A-3439BF4D197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upee"/>
        </a:ext>
      </dgm:extLst>
    </dgm:pt>
    <dgm:pt modelId="{E6E5318D-ABC0-4DBC-8FB8-8246D107C9E5}" type="pres">
      <dgm:prSet presAssocID="{DCF4B7CF-5639-47D7-B58A-3439BF4D1972}" presName="spaceRect" presStyleCnt="0"/>
      <dgm:spPr/>
    </dgm:pt>
    <dgm:pt modelId="{E1487F68-6964-4B1D-BBFA-5A88B3DCBDE2}" type="pres">
      <dgm:prSet presAssocID="{DCF4B7CF-5639-47D7-B58A-3439BF4D1972}" presName="textRect" presStyleLbl="revTx" presStyleIdx="5" presStyleCnt="6">
        <dgm:presLayoutVars>
          <dgm:chMax val="1"/>
          <dgm:chPref val="1"/>
        </dgm:presLayoutVars>
      </dgm:prSet>
      <dgm:spPr/>
    </dgm:pt>
  </dgm:ptLst>
  <dgm:cxnLst>
    <dgm:cxn modelId="{1417901E-C6A3-4D86-95BB-2E2E772ABF4A}" type="presOf" srcId="{DCF4B7CF-5639-47D7-B58A-3439BF4D1972}" destId="{E1487F68-6964-4B1D-BBFA-5A88B3DCBDE2}" srcOrd="0" destOrd="0" presId="urn:microsoft.com/office/officeart/2018/2/layout/IconCircleList"/>
    <dgm:cxn modelId="{A282F025-B57B-4BD5-B50D-E2725FCEFFDA}" type="presOf" srcId="{37267741-B28E-49CB-83D4-500CEFB69E21}" destId="{8BB7A8F3-A2BE-4337-A2BE-B48D5213AEA6}" srcOrd="0" destOrd="0" presId="urn:microsoft.com/office/officeart/2018/2/layout/IconCircleList"/>
    <dgm:cxn modelId="{9D5BB42B-F599-4F8F-8343-10A42F53650D}" type="presOf" srcId="{F5BC3140-B384-429E-BEDD-D5EA6BA018BC}" destId="{CA56E640-7D92-47DC-A0CF-AF1BC563FFD6}" srcOrd="0" destOrd="0" presId="urn:microsoft.com/office/officeart/2018/2/layout/IconCircleList"/>
    <dgm:cxn modelId="{C6FC923A-D07E-48A5-89CF-E78F8F4D5C8B}" srcId="{33197F88-9F93-4C83-AD7D-1B5E181D327C}" destId="{F7ADA5C3-9161-4A89-A2B4-CACD043F1DB2}" srcOrd="0" destOrd="0" parTransId="{71E824F8-B867-4FDD-94D5-C7ED4C4586C3}" sibTransId="{F5BC3140-B384-429E-BEDD-D5EA6BA018BC}"/>
    <dgm:cxn modelId="{104A2C40-3BAE-4722-8608-98114E5929F0}" type="presOf" srcId="{33197F88-9F93-4C83-AD7D-1B5E181D327C}" destId="{BC2540C1-99CA-479C-A6BE-784198DD9859}" srcOrd="0" destOrd="0" presId="urn:microsoft.com/office/officeart/2018/2/layout/IconCircleList"/>
    <dgm:cxn modelId="{55485475-1724-4EA5-BEAD-3550F808793A}" type="presOf" srcId="{F7ADA5C3-9161-4A89-A2B4-CACD043F1DB2}" destId="{CAEA387A-23B0-4E69-B8D2-6C1C73EF897D}" srcOrd="0" destOrd="0" presId="urn:microsoft.com/office/officeart/2018/2/layout/IconCircleList"/>
    <dgm:cxn modelId="{A222E981-05DC-4646-A12F-AAEBD9F309F1}" srcId="{33197F88-9F93-4C83-AD7D-1B5E181D327C}" destId="{EFD58478-0B97-434C-B2B7-D4B45830C8EA}" srcOrd="2" destOrd="0" parTransId="{C5F6CC48-8CCD-4DE1-908D-62686520DF68}" sibTransId="{5E5C3A1A-CEF1-40ED-9A5E-9572F13FD8D6}"/>
    <dgm:cxn modelId="{7CAEF885-E4C0-44ED-8694-7EA49CCF236A}" type="presOf" srcId="{5E5C3A1A-CEF1-40ED-9A5E-9572F13FD8D6}" destId="{909FDAC0-AD8F-45B5-9109-7D2D59FDFEC8}" srcOrd="0" destOrd="0" presId="urn:microsoft.com/office/officeart/2018/2/layout/IconCircleList"/>
    <dgm:cxn modelId="{5A3CBF87-6753-4F6C-8E3C-AD81BB293CE0}" type="presOf" srcId="{AA8E4E8A-4E6A-40C7-93CF-9AAC5884C82B}" destId="{6961A4FC-121A-40BB-918E-1C0EB74D682B}" srcOrd="0" destOrd="0" presId="urn:microsoft.com/office/officeart/2018/2/layout/IconCircleList"/>
    <dgm:cxn modelId="{44A46FAA-108E-41CF-926C-54BEE4D07424}" srcId="{33197F88-9F93-4C83-AD7D-1B5E181D327C}" destId="{12CD4F36-3FDA-44C7-8531-3AA5301A5DAB}" srcOrd="3" destOrd="0" parTransId="{6AD9B413-E712-4663-B996-A50656E2A679}" sibTransId="{2AC44FCC-E07D-4D2C-B29A-5FF124418922}"/>
    <dgm:cxn modelId="{1B4F49B3-6B02-4864-81B3-4FD522CDBA00}" srcId="{33197F88-9F93-4C83-AD7D-1B5E181D327C}" destId="{1F47D324-308E-4541-AFBF-744ADBEB0110}" srcOrd="4" destOrd="0" parTransId="{A38ECAE7-82FD-49D9-9950-37297FDFF682}" sibTransId="{00889079-4EC9-47BE-A117-C5E47CC526C2}"/>
    <dgm:cxn modelId="{3028ACBC-27FE-4E74-8FE5-716E40C17B7E}" type="presOf" srcId="{EFD58478-0B97-434C-B2B7-D4B45830C8EA}" destId="{E4981A19-2D45-4715-9541-5A7B82125C01}" srcOrd="0" destOrd="0" presId="urn:microsoft.com/office/officeart/2018/2/layout/IconCircleList"/>
    <dgm:cxn modelId="{8BEFC7BD-C7E5-48AB-AE57-FAF71F7058A3}" type="presOf" srcId="{1F47D324-308E-4541-AFBF-744ADBEB0110}" destId="{E97F43B7-8DC2-40C2-89A2-EBCEAD6BD390}" srcOrd="0" destOrd="0" presId="urn:microsoft.com/office/officeart/2018/2/layout/IconCircleList"/>
    <dgm:cxn modelId="{842741C7-FF9B-45DB-AEB9-AC1B57A64F1E}" srcId="{33197F88-9F93-4C83-AD7D-1B5E181D327C}" destId="{DCF4B7CF-5639-47D7-B58A-3439BF4D1972}" srcOrd="5" destOrd="0" parTransId="{AEA8C975-2581-4F3E-83BE-5FF75E719B9E}" sibTransId="{632DC8A5-7217-4E72-A336-9841C4082162}"/>
    <dgm:cxn modelId="{8D0DC8E2-C619-4660-858A-1F0F0FFBEA66}" type="presOf" srcId="{12CD4F36-3FDA-44C7-8531-3AA5301A5DAB}" destId="{F9B9E84F-2655-4BB6-AD70-06F2E8C2104E}" srcOrd="0" destOrd="0" presId="urn:microsoft.com/office/officeart/2018/2/layout/IconCircleList"/>
    <dgm:cxn modelId="{07D5C5E5-D4EE-46C1-A442-1F7B35AB1630}" srcId="{33197F88-9F93-4C83-AD7D-1B5E181D327C}" destId="{AA8E4E8A-4E6A-40C7-93CF-9AAC5884C82B}" srcOrd="1" destOrd="0" parTransId="{8B18908E-5B81-40A0-8CC1-B5C83B1DCA56}" sibTransId="{37267741-B28E-49CB-83D4-500CEFB69E21}"/>
    <dgm:cxn modelId="{14942FEB-10E5-4DFF-877C-D65ACF267045}" type="presOf" srcId="{00889079-4EC9-47BE-A117-C5E47CC526C2}" destId="{CB30AC33-DC93-4D19-BA21-F86BDF64EA7C}" srcOrd="0" destOrd="0" presId="urn:microsoft.com/office/officeart/2018/2/layout/IconCircleList"/>
    <dgm:cxn modelId="{182571FB-3AD5-484C-B3BE-FF76FBB3A4CB}" type="presOf" srcId="{2AC44FCC-E07D-4D2C-B29A-5FF124418922}" destId="{880CD9FD-4A73-4E8B-A6BF-589EF5EF9120}" srcOrd="0" destOrd="0" presId="urn:microsoft.com/office/officeart/2018/2/layout/IconCircleList"/>
    <dgm:cxn modelId="{4D86A0AE-EE6E-401A-82BA-00127FA1C51E}" type="presParOf" srcId="{BC2540C1-99CA-479C-A6BE-784198DD9859}" destId="{7E32AF25-26F6-45E7-9E5D-CC3B7F8E62CA}" srcOrd="0" destOrd="0" presId="urn:microsoft.com/office/officeart/2018/2/layout/IconCircleList"/>
    <dgm:cxn modelId="{1AF81525-F00F-47ED-B910-DC184DC037B2}" type="presParOf" srcId="{7E32AF25-26F6-45E7-9E5D-CC3B7F8E62CA}" destId="{26D598B6-464A-43BF-9210-B00C06362EDD}" srcOrd="0" destOrd="0" presId="urn:microsoft.com/office/officeart/2018/2/layout/IconCircleList"/>
    <dgm:cxn modelId="{61C292D0-20A0-480F-8101-8AFB6C628236}" type="presParOf" srcId="{26D598B6-464A-43BF-9210-B00C06362EDD}" destId="{7CCB1E1D-0E50-4CA4-B1EB-3713DA365F89}" srcOrd="0" destOrd="0" presId="urn:microsoft.com/office/officeart/2018/2/layout/IconCircleList"/>
    <dgm:cxn modelId="{80C989D8-644B-412A-8ECF-A530C54AFF5A}" type="presParOf" srcId="{26D598B6-464A-43BF-9210-B00C06362EDD}" destId="{0247E58E-DEDF-4B9D-9AC4-EFEC732EC5FE}" srcOrd="1" destOrd="0" presId="urn:microsoft.com/office/officeart/2018/2/layout/IconCircleList"/>
    <dgm:cxn modelId="{C48953BC-F331-411B-82D1-35A7C7A8AF88}" type="presParOf" srcId="{26D598B6-464A-43BF-9210-B00C06362EDD}" destId="{55938C8C-19E9-47FA-A3EB-2620FD8BA63C}" srcOrd="2" destOrd="0" presId="urn:microsoft.com/office/officeart/2018/2/layout/IconCircleList"/>
    <dgm:cxn modelId="{D5AE0F08-45A9-4EFB-8636-662EDDE0246D}" type="presParOf" srcId="{26D598B6-464A-43BF-9210-B00C06362EDD}" destId="{CAEA387A-23B0-4E69-B8D2-6C1C73EF897D}" srcOrd="3" destOrd="0" presId="urn:microsoft.com/office/officeart/2018/2/layout/IconCircleList"/>
    <dgm:cxn modelId="{345FA583-891E-4C9B-BB93-4D71A5C94317}" type="presParOf" srcId="{7E32AF25-26F6-45E7-9E5D-CC3B7F8E62CA}" destId="{CA56E640-7D92-47DC-A0CF-AF1BC563FFD6}" srcOrd="1" destOrd="0" presId="urn:microsoft.com/office/officeart/2018/2/layout/IconCircleList"/>
    <dgm:cxn modelId="{0D498DBE-F526-4CBA-BF53-E27F0537C7D9}" type="presParOf" srcId="{7E32AF25-26F6-45E7-9E5D-CC3B7F8E62CA}" destId="{F4CB8595-656D-47B4-A8F4-B7392A04114A}" srcOrd="2" destOrd="0" presId="urn:microsoft.com/office/officeart/2018/2/layout/IconCircleList"/>
    <dgm:cxn modelId="{E55549BE-751E-4111-BCBC-61C1A0AA0930}" type="presParOf" srcId="{F4CB8595-656D-47B4-A8F4-B7392A04114A}" destId="{A1BD7B7C-F9D1-46BB-BF70-3E1F83035798}" srcOrd="0" destOrd="0" presId="urn:microsoft.com/office/officeart/2018/2/layout/IconCircleList"/>
    <dgm:cxn modelId="{8D38D89B-A289-418D-894A-4D9330AC5842}" type="presParOf" srcId="{F4CB8595-656D-47B4-A8F4-B7392A04114A}" destId="{EC938E46-1E52-4E1E-9693-403B10C22891}" srcOrd="1" destOrd="0" presId="urn:microsoft.com/office/officeart/2018/2/layout/IconCircleList"/>
    <dgm:cxn modelId="{F2F3310A-7199-4F16-80D2-CAB4FCAE5BAA}" type="presParOf" srcId="{F4CB8595-656D-47B4-A8F4-B7392A04114A}" destId="{759180FE-DD88-4E0A-B32E-3CE60E4FA5CD}" srcOrd="2" destOrd="0" presId="urn:microsoft.com/office/officeart/2018/2/layout/IconCircleList"/>
    <dgm:cxn modelId="{0B4B89DB-0039-4F1C-9777-EE08EA51224B}" type="presParOf" srcId="{F4CB8595-656D-47B4-A8F4-B7392A04114A}" destId="{6961A4FC-121A-40BB-918E-1C0EB74D682B}" srcOrd="3" destOrd="0" presId="urn:microsoft.com/office/officeart/2018/2/layout/IconCircleList"/>
    <dgm:cxn modelId="{D75F5E1B-5811-4929-A50B-6AAE02339ABE}" type="presParOf" srcId="{7E32AF25-26F6-45E7-9E5D-CC3B7F8E62CA}" destId="{8BB7A8F3-A2BE-4337-A2BE-B48D5213AEA6}" srcOrd="3" destOrd="0" presId="urn:microsoft.com/office/officeart/2018/2/layout/IconCircleList"/>
    <dgm:cxn modelId="{1D6A1269-B939-483F-93D5-BA9928B84CDC}" type="presParOf" srcId="{7E32AF25-26F6-45E7-9E5D-CC3B7F8E62CA}" destId="{B697EE1C-C154-40B8-BFEA-F3E4E9CA99C8}" srcOrd="4" destOrd="0" presId="urn:microsoft.com/office/officeart/2018/2/layout/IconCircleList"/>
    <dgm:cxn modelId="{A13130BD-2799-4B58-981D-994C06A71C23}" type="presParOf" srcId="{B697EE1C-C154-40B8-BFEA-F3E4E9CA99C8}" destId="{74BC43D4-FF32-4C81-8481-0E8C133B980B}" srcOrd="0" destOrd="0" presId="urn:microsoft.com/office/officeart/2018/2/layout/IconCircleList"/>
    <dgm:cxn modelId="{60C0EA5F-260F-4CF6-AE4E-51BAF02AD6C9}" type="presParOf" srcId="{B697EE1C-C154-40B8-BFEA-F3E4E9CA99C8}" destId="{7656D1E9-BBF4-45D7-BCA4-6AB07403BFC4}" srcOrd="1" destOrd="0" presId="urn:microsoft.com/office/officeart/2018/2/layout/IconCircleList"/>
    <dgm:cxn modelId="{ECDC4EB4-E977-4207-9D84-2E0A78614ED2}" type="presParOf" srcId="{B697EE1C-C154-40B8-BFEA-F3E4E9CA99C8}" destId="{C894D47B-8D98-4D48-A7EA-C6AF2D0ADFBA}" srcOrd="2" destOrd="0" presId="urn:microsoft.com/office/officeart/2018/2/layout/IconCircleList"/>
    <dgm:cxn modelId="{D9DA3EDC-CB39-4686-8246-BE17B6D38523}" type="presParOf" srcId="{B697EE1C-C154-40B8-BFEA-F3E4E9CA99C8}" destId="{E4981A19-2D45-4715-9541-5A7B82125C01}" srcOrd="3" destOrd="0" presId="urn:microsoft.com/office/officeart/2018/2/layout/IconCircleList"/>
    <dgm:cxn modelId="{68D780FF-F0E1-4F6A-ADB1-C0A2C5019D24}" type="presParOf" srcId="{7E32AF25-26F6-45E7-9E5D-CC3B7F8E62CA}" destId="{909FDAC0-AD8F-45B5-9109-7D2D59FDFEC8}" srcOrd="5" destOrd="0" presId="urn:microsoft.com/office/officeart/2018/2/layout/IconCircleList"/>
    <dgm:cxn modelId="{5CA874A7-CEEE-41B6-BE50-7782E802988D}" type="presParOf" srcId="{7E32AF25-26F6-45E7-9E5D-CC3B7F8E62CA}" destId="{186F1BCF-571B-4AAA-B478-9A8AC3C0C4A5}" srcOrd="6" destOrd="0" presId="urn:microsoft.com/office/officeart/2018/2/layout/IconCircleList"/>
    <dgm:cxn modelId="{D4E9707E-68C3-4F43-8502-862A646C690B}" type="presParOf" srcId="{186F1BCF-571B-4AAA-B478-9A8AC3C0C4A5}" destId="{E4811A23-FD02-41A9-A5A0-A8FBE3DBC78D}" srcOrd="0" destOrd="0" presId="urn:microsoft.com/office/officeart/2018/2/layout/IconCircleList"/>
    <dgm:cxn modelId="{724D9DD5-21F8-4B3D-A1D9-A15801A91342}" type="presParOf" srcId="{186F1BCF-571B-4AAA-B478-9A8AC3C0C4A5}" destId="{2E73288F-9347-447F-8B42-24B6B63B4889}" srcOrd="1" destOrd="0" presId="urn:microsoft.com/office/officeart/2018/2/layout/IconCircleList"/>
    <dgm:cxn modelId="{59458839-58B9-4100-A24C-53FC5773E0D7}" type="presParOf" srcId="{186F1BCF-571B-4AAA-B478-9A8AC3C0C4A5}" destId="{7F5148FF-BA0A-47D2-8A6F-062EDEDA3A50}" srcOrd="2" destOrd="0" presId="urn:microsoft.com/office/officeart/2018/2/layout/IconCircleList"/>
    <dgm:cxn modelId="{44ACAEE9-AC62-44E9-8C1B-FC13D6B39BDA}" type="presParOf" srcId="{186F1BCF-571B-4AAA-B478-9A8AC3C0C4A5}" destId="{F9B9E84F-2655-4BB6-AD70-06F2E8C2104E}" srcOrd="3" destOrd="0" presId="urn:microsoft.com/office/officeart/2018/2/layout/IconCircleList"/>
    <dgm:cxn modelId="{88CF7EBA-33D5-4E37-9A49-EDC61F62BF96}" type="presParOf" srcId="{7E32AF25-26F6-45E7-9E5D-CC3B7F8E62CA}" destId="{880CD9FD-4A73-4E8B-A6BF-589EF5EF9120}" srcOrd="7" destOrd="0" presId="urn:microsoft.com/office/officeart/2018/2/layout/IconCircleList"/>
    <dgm:cxn modelId="{EB516442-73A6-477E-A4BB-1741C11E5C5A}" type="presParOf" srcId="{7E32AF25-26F6-45E7-9E5D-CC3B7F8E62CA}" destId="{21E166A7-94E0-48BE-AC2D-6C2085528195}" srcOrd="8" destOrd="0" presId="urn:microsoft.com/office/officeart/2018/2/layout/IconCircleList"/>
    <dgm:cxn modelId="{0065B426-4D2A-4D20-BC5E-1A187115F657}" type="presParOf" srcId="{21E166A7-94E0-48BE-AC2D-6C2085528195}" destId="{20CE0972-E12E-4564-8CB5-A93DDE84CE97}" srcOrd="0" destOrd="0" presId="urn:microsoft.com/office/officeart/2018/2/layout/IconCircleList"/>
    <dgm:cxn modelId="{DA2E9644-0697-4A12-9438-6ED4FBEBC12E}" type="presParOf" srcId="{21E166A7-94E0-48BE-AC2D-6C2085528195}" destId="{6623BE83-BB43-450D-A998-DF024F87476F}" srcOrd="1" destOrd="0" presId="urn:microsoft.com/office/officeart/2018/2/layout/IconCircleList"/>
    <dgm:cxn modelId="{279496C6-7C1E-4AB4-B466-22BD9AF5103A}" type="presParOf" srcId="{21E166A7-94E0-48BE-AC2D-6C2085528195}" destId="{F8CDE3C9-0E5B-467A-8B99-2AC087D3D830}" srcOrd="2" destOrd="0" presId="urn:microsoft.com/office/officeart/2018/2/layout/IconCircleList"/>
    <dgm:cxn modelId="{84DFF74B-B363-4786-B8B3-DF63148668E3}" type="presParOf" srcId="{21E166A7-94E0-48BE-AC2D-6C2085528195}" destId="{E97F43B7-8DC2-40C2-89A2-EBCEAD6BD390}" srcOrd="3" destOrd="0" presId="urn:microsoft.com/office/officeart/2018/2/layout/IconCircleList"/>
    <dgm:cxn modelId="{26CB410A-FC7A-482C-AE0A-6052AD5CA1D5}" type="presParOf" srcId="{7E32AF25-26F6-45E7-9E5D-CC3B7F8E62CA}" destId="{CB30AC33-DC93-4D19-BA21-F86BDF64EA7C}" srcOrd="9" destOrd="0" presId="urn:microsoft.com/office/officeart/2018/2/layout/IconCircleList"/>
    <dgm:cxn modelId="{104ADEB9-5944-470E-A17A-5D6CB5E1DBD3}" type="presParOf" srcId="{7E32AF25-26F6-45E7-9E5D-CC3B7F8E62CA}" destId="{1EB48B11-3524-41AE-9405-27F9D4531007}" srcOrd="10" destOrd="0" presId="urn:microsoft.com/office/officeart/2018/2/layout/IconCircleList"/>
    <dgm:cxn modelId="{BACD18B7-80AE-4D92-8CAC-D83BA4B713BC}" type="presParOf" srcId="{1EB48B11-3524-41AE-9405-27F9D4531007}" destId="{B4E1586A-E2C2-44F7-8D9C-C699544B1A15}" srcOrd="0" destOrd="0" presId="urn:microsoft.com/office/officeart/2018/2/layout/IconCircleList"/>
    <dgm:cxn modelId="{6D391472-8650-4932-8CF7-A95F5E8CB31C}" type="presParOf" srcId="{1EB48B11-3524-41AE-9405-27F9D4531007}" destId="{0DED6A95-E777-4379-A440-264AC38EC03D}" srcOrd="1" destOrd="0" presId="urn:microsoft.com/office/officeart/2018/2/layout/IconCircleList"/>
    <dgm:cxn modelId="{37C676AC-9192-4567-A2EF-2E428E68A8BB}" type="presParOf" srcId="{1EB48B11-3524-41AE-9405-27F9D4531007}" destId="{E6E5318D-ABC0-4DBC-8FB8-8246D107C9E5}" srcOrd="2" destOrd="0" presId="urn:microsoft.com/office/officeart/2018/2/layout/IconCircleList"/>
    <dgm:cxn modelId="{F32F3C11-8724-478A-8DD2-9992A39F8BFC}" type="presParOf" srcId="{1EB48B11-3524-41AE-9405-27F9D4531007}" destId="{E1487F68-6964-4B1D-BBFA-5A88B3DCBDE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D18A697-3362-49DB-86C0-EEB1E0D60904}" type="doc">
      <dgm:prSet loTypeId="urn:microsoft.com/office/officeart/2005/8/layout/vList2" loCatId="list" qsTypeId="urn:microsoft.com/office/officeart/2005/8/quickstyle/simple2" qsCatId="simple" csTypeId="urn:microsoft.com/office/officeart/2005/8/colors/accent1_2" csCatId="accent1"/>
      <dgm:spPr/>
      <dgm:t>
        <a:bodyPr/>
        <a:lstStyle/>
        <a:p>
          <a:endParaRPr lang="en-US"/>
        </a:p>
      </dgm:t>
    </dgm:pt>
    <dgm:pt modelId="{804D08FA-D33E-42F4-BFC0-039AA2B3590B}">
      <dgm:prSet/>
      <dgm:spPr/>
      <dgm:t>
        <a:bodyPr/>
        <a:lstStyle/>
        <a:p>
          <a:r>
            <a:rPr lang="en-US"/>
            <a:t>X : bathrm, bedrm, grade, heat, cndtn, gbr, num_days_passed</a:t>
          </a:r>
        </a:p>
      </dgm:t>
    </dgm:pt>
    <dgm:pt modelId="{C2DCE41A-1A85-4C93-B5B5-9CA950D97DAA}" type="parTrans" cxnId="{CDAB9EFC-DBE9-4082-88BE-F79FA9F55652}">
      <dgm:prSet/>
      <dgm:spPr/>
      <dgm:t>
        <a:bodyPr/>
        <a:lstStyle/>
        <a:p>
          <a:endParaRPr lang="en-US"/>
        </a:p>
      </dgm:t>
    </dgm:pt>
    <dgm:pt modelId="{9035C262-8575-4FA1-AC97-BD5B2DE0E202}" type="sibTrans" cxnId="{CDAB9EFC-DBE9-4082-88BE-F79FA9F55652}">
      <dgm:prSet/>
      <dgm:spPr/>
      <dgm:t>
        <a:bodyPr/>
        <a:lstStyle/>
        <a:p>
          <a:endParaRPr lang="en-US"/>
        </a:p>
      </dgm:t>
    </dgm:pt>
    <dgm:pt modelId="{05F880A7-6469-4CAA-856D-252A0F53D0E0}">
      <dgm:prSet/>
      <dgm:spPr/>
      <dgm:t>
        <a:bodyPr/>
        <a:lstStyle/>
        <a:p>
          <a:r>
            <a:rPr lang="en-US"/>
            <a:t>Y: price</a:t>
          </a:r>
        </a:p>
      </dgm:t>
    </dgm:pt>
    <dgm:pt modelId="{B1E7359C-ACDC-4BB2-814E-AD88DCDC3A76}" type="parTrans" cxnId="{6EC69A5A-C13E-487D-911C-917F8E225308}">
      <dgm:prSet/>
      <dgm:spPr/>
      <dgm:t>
        <a:bodyPr/>
        <a:lstStyle/>
        <a:p>
          <a:endParaRPr lang="en-US"/>
        </a:p>
      </dgm:t>
    </dgm:pt>
    <dgm:pt modelId="{5E9A55F0-74CE-4996-9796-DE1909FD930F}" type="sibTrans" cxnId="{6EC69A5A-C13E-487D-911C-917F8E225308}">
      <dgm:prSet/>
      <dgm:spPr/>
      <dgm:t>
        <a:bodyPr/>
        <a:lstStyle/>
        <a:p>
          <a:endParaRPr lang="en-US"/>
        </a:p>
      </dgm:t>
    </dgm:pt>
    <dgm:pt modelId="{BAB19967-7F75-4B6F-A8C7-0500363F6DF3}">
      <dgm:prSet/>
      <dgm:spPr/>
      <dgm:t>
        <a:bodyPr/>
        <a:lstStyle/>
        <a:p>
          <a:r>
            <a:rPr lang="en-US"/>
            <a:t>Mean squared error: 131087096746.1664</a:t>
          </a:r>
        </a:p>
      </dgm:t>
    </dgm:pt>
    <dgm:pt modelId="{E6791F6F-4A01-4CEB-B8F4-2396E3588926}" type="parTrans" cxnId="{BF325414-BE3D-46F9-91F1-C9E9E693055C}">
      <dgm:prSet/>
      <dgm:spPr/>
      <dgm:t>
        <a:bodyPr/>
        <a:lstStyle/>
        <a:p>
          <a:endParaRPr lang="en-US"/>
        </a:p>
      </dgm:t>
    </dgm:pt>
    <dgm:pt modelId="{BB4818BA-204B-4E4F-BB50-5E80E551A099}" type="sibTrans" cxnId="{BF325414-BE3D-46F9-91F1-C9E9E693055C}">
      <dgm:prSet/>
      <dgm:spPr/>
      <dgm:t>
        <a:bodyPr/>
        <a:lstStyle/>
        <a:p>
          <a:endParaRPr lang="en-US"/>
        </a:p>
      </dgm:t>
    </dgm:pt>
    <dgm:pt modelId="{FFE1FEED-E66E-4C5B-99C8-D670B65027AC}">
      <dgm:prSet/>
      <dgm:spPr/>
      <dgm:t>
        <a:bodyPr/>
        <a:lstStyle/>
        <a:p>
          <a:r>
            <a:rPr lang="en-US"/>
            <a:t>R-squared: 0.7272229075021551</a:t>
          </a:r>
        </a:p>
      </dgm:t>
    </dgm:pt>
    <dgm:pt modelId="{AFC54011-A5E2-46C6-95CA-B245C73DF14A}" type="parTrans" cxnId="{BC1430E1-6597-470E-B738-FF426451D9A1}">
      <dgm:prSet/>
      <dgm:spPr/>
      <dgm:t>
        <a:bodyPr/>
        <a:lstStyle/>
        <a:p>
          <a:endParaRPr lang="en-US"/>
        </a:p>
      </dgm:t>
    </dgm:pt>
    <dgm:pt modelId="{9E7D5920-B80C-426F-AE38-AC9E1EF9379D}" type="sibTrans" cxnId="{BC1430E1-6597-470E-B738-FF426451D9A1}">
      <dgm:prSet/>
      <dgm:spPr/>
      <dgm:t>
        <a:bodyPr/>
        <a:lstStyle/>
        <a:p>
          <a:endParaRPr lang="en-US"/>
        </a:p>
      </dgm:t>
    </dgm:pt>
    <dgm:pt modelId="{66B7ACFD-C9A2-4FE1-BDD3-14F8C49720F4}">
      <dgm:prSet/>
      <dgm:spPr/>
      <dgm:t>
        <a:bodyPr/>
        <a:lstStyle/>
        <a:p>
          <a:r>
            <a:rPr lang="en-US"/>
            <a:t>Coefficients: [ 3.26280674e+04 -8.13377908e+04  2.11012082e+05 -1.96497148e+02</a:t>
          </a:r>
        </a:p>
      </dgm:t>
    </dgm:pt>
    <dgm:pt modelId="{565380E0-3AA7-40EB-8479-CC254AE5BF3E}" type="parTrans" cxnId="{9A5CEA4C-63A7-459A-9479-EF29714CEF23}">
      <dgm:prSet/>
      <dgm:spPr/>
      <dgm:t>
        <a:bodyPr/>
        <a:lstStyle/>
        <a:p>
          <a:endParaRPr lang="en-US"/>
        </a:p>
      </dgm:t>
    </dgm:pt>
    <dgm:pt modelId="{53404ED4-03AF-4F0E-AD8A-AE19B483663D}" type="sibTrans" cxnId="{9A5CEA4C-63A7-459A-9479-EF29714CEF23}">
      <dgm:prSet/>
      <dgm:spPr/>
      <dgm:t>
        <a:bodyPr/>
        <a:lstStyle/>
        <a:p>
          <a:endParaRPr lang="en-US"/>
        </a:p>
      </dgm:t>
    </dgm:pt>
    <dgm:pt modelId="{B9D33626-2095-46F2-B39D-5672209B1697}">
      <dgm:prSet/>
      <dgm:spPr/>
      <dgm:t>
        <a:bodyPr/>
        <a:lstStyle/>
        <a:p>
          <a:r>
            <a:rPr lang="en-US"/>
            <a:t>2.10808357e+05  4.65268891e+02  1.09292253e+02]</a:t>
          </a:r>
        </a:p>
      </dgm:t>
    </dgm:pt>
    <dgm:pt modelId="{F3649B3D-F1B0-4686-8F3D-3C3935C4CD41}" type="parTrans" cxnId="{48BC0204-3523-4D6B-A01D-8FB0CC8067CF}">
      <dgm:prSet/>
      <dgm:spPr/>
      <dgm:t>
        <a:bodyPr/>
        <a:lstStyle/>
        <a:p>
          <a:endParaRPr lang="en-US"/>
        </a:p>
      </dgm:t>
    </dgm:pt>
    <dgm:pt modelId="{59EBB8B1-5263-4992-AB88-8EFB476BFAAB}" type="sibTrans" cxnId="{48BC0204-3523-4D6B-A01D-8FB0CC8067CF}">
      <dgm:prSet/>
      <dgm:spPr/>
      <dgm:t>
        <a:bodyPr/>
        <a:lstStyle/>
        <a:p>
          <a:endParaRPr lang="en-US"/>
        </a:p>
      </dgm:t>
    </dgm:pt>
    <dgm:pt modelId="{8E20287A-5F67-46F9-8C2B-D9A135D5B161}">
      <dgm:prSet/>
      <dgm:spPr/>
      <dgm:t>
        <a:bodyPr/>
        <a:lstStyle/>
        <a:p>
          <a:r>
            <a:rPr lang="en-US"/>
            <a:t>The difference in R-squared values between the two models is not extremely large.</a:t>
          </a:r>
        </a:p>
      </dgm:t>
    </dgm:pt>
    <dgm:pt modelId="{C073FBBE-B7D5-4A3C-A3DF-2420875E025C}" type="parTrans" cxnId="{92679E2C-A84E-4751-8F83-E628A681CD6D}">
      <dgm:prSet/>
      <dgm:spPr/>
      <dgm:t>
        <a:bodyPr/>
        <a:lstStyle/>
        <a:p>
          <a:endParaRPr lang="en-US"/>
        </a:p>
      </dgm:t>
    </dgm:pt>
    <dgm:pt modelId="{D4B4CEFA-5CE6-43BB-B2A3-0ABB383D2EFB}" type="sibTrans" cxnId="{92679E2C-A84E-4751-8F83-E628A681CD6D}">
      <dgm:prSet/>
      <dgm:spPr/>
      <dgm:t>
        <a:bodyPr/>
        <a:lstStyle/>
        <a:p>
          <a:endParaRPr lang="en-US"/>
        </a:p>
      </dgm:t>
    </dgm:pt>
    <dgm:pt modelId="{ADAC5201-00A7-4A4E-94ED-F8B75C4F58DB}">
      <dgm:prSet/>
      <dgm:spPr/>
      <dgm:t>
        <a:bodyPr/>
        <a:lstStyle/>
        <a:p>
          <a:r>
            <a:rPr lang="en-US"/>
            <a:t>Still bedrm has a negative effect on price</a:t>
          </a:r>
        </a:p>
      </dgm:t>
    </dgm:pt>
    <dgm:pt modelId="{DFEC40F8-1D73-40D4-A8EC-BD9BC17262EF}" type="parTrans" cxnId="{F2378756-C5ED-44EF-A536-0AA902454B1D}">
      <dgm:prSet/>
      <dgm:spPr/>
      <dgm:t>
        <a:bodyPr/>
        <a:lstStyle/>
        <a:p>
          <a:endParaRPr lang="en-US"/>
        </a:p>
      </dgm:t>
    </dgm:pt>
    <dgm:pt modelId="{21BED6F2-3FAE-44CE-B294-EAAEA6D47563}" type="sibTrans" cxnId="{F2378756-C5ED-44EF-A536-0AA902454B1D}">
      <dgm:prSet/>
      <dgm:spPr/>
      <dgm:t>
        <a:bodyPr/>
        <a:lstStyle/>
        <a:p>
          <a:endParaRPr lang="en-US"/>
        </a:p>
      </dgm:t>
    </dgm:pt>
    <dgm:pt modelId="{A32F3388-6925-C44F-8D6F-3021D1CA5BD1}" type="pres">
      <dgm:prSet presAssocID="{1D18A697-3362-49DB-86C0-EEB1E0D60904}" presName="linear" presStyleCnt="0">
        <dgm:presLayoutVars>
          <dgm:animLvl val="lvl"/>
          <dgm:resizeHandles val="exact"/>
        </dgm:presLayoutVars>
      </dgm:prSet>
      <dgm:spPr/>
    </dgm:pt>
    <dgm:pt modelId="{69D444E6-52A1-5E49-9DCB-2AFDAAD0B5CC}" type="pres">
      <dgm:prSet presAssocID="{804D08FA-D33E-42F4-BFC0-039AA2B3590B}" presName="parentText" presStyleLbl="node1" presStyleIdx="0" presStyleCnt="8">
        <dgm:presLayoutVars>
          <dgm:chMax val="0"/>
          <dgm:bulletEnabled val="1"/>
        </dgm:presLayoutVars>
      </dgm:prSet>
      <dgm:spPr/>
    </dgm:pt>
    <dgm:pt modelId="{584960FE-7E44-A146-8A57-9344927982DD}" type="pres">
      <dgm:prSet presAssocID="{9035C262-8575-4FA1-AC97-BD5B2DE0E202}" presName="spacer" presStyleCnt="0"/>
      <dgm:spPr/>
    </dgm:pt>
    <dgm:pt modelId="{EC1C2C8E-5180-D844-9799-C51C980E7C79}" type="pres">
      <dgm:prSet presAssocID="{05F880A7-6469-4CAA-856D-252A0F53D0E0}" presName="parentText" presStyleLbl="node1" presStyleIdx="1" presStyleCnt="8">
        <dgm:presLayoutVars>
          <dgm:chMax val="0"/>
          <dgm:bulletEnabled val="1"/>
        </dgm:presLayoutVars>
      </dgm:prSet>
      <dgm:spPr/>
    </dgm:pt>
    <dgm:pt modelId="{1478022A-2AAD-734B-864D-8DC29914E9A3}" type="pres">
      <dgm:prSet presAssocID="{5E9A55F0-74CE-4996-9796-DE1909FD930F}" presName="spacer" presStyleCnt="0"/>
      <dgm:spPr/>
    </dgm:pt>
    <dgm:pt modelId="{4973DC1D-F2B1-254C-BE73-BF28D4B77CE3}" type="pres">
      <dgm:prSet presAssocID="{BAB19967-7F75-4B6F-A8C7-0500363F6DF3}" presName="parentText" presStyleLbl="node1" presStyleIdx="2" presStyleCnt="8">
        <dgm:presLayoutVars>
          <dgm:chMax val="0"/>
          <dgm:bulletEnabled val="1"/>
        </dgm:presLayoutVars>
      </dgm:prSet>
      <dgm:spPr/>
    </dgm:pt>
    <dgm:pt modelId="{168CB150-2500-8849-A9C9-827462A9A464}" type="pres">
      <dgm:prSet presAssocID="{BB4818BA-204B-4E4F-BB50-5E80E551A099}" presName="spacer" presStyleCnt="0"/>
      <dgm:spPr/>
    </dgm:pt>
    <dgm:pt modelId="{6D2A968E-FB84-8343-AD07-81B1C8B3CFB2}" type="pres">
      <dgm:prSet presAssocID="{FFE1FEED-E66E-4C5B-99C8-D670B65027AC}" presName="parentText" presStyleLbl="node1" presStyleIdx="3" presStyleCnt="8">
        <dgm:presLayoutVars>
          <dgm:chMax val="0"/>
          <dgm:bulletEnabled val="1"/>
        </dgm:presLayoutVars>
      </dgm:prSet>
      <dgm:spPr/>
    </dgm:pt>
    <dgm:pt modelId="{7F46D6F2-0642-974C-91AF-DA7FB45A659B}" type="pres">
      <dgm:prSet presAssocID="{9E7D5920-B80C-426F-AE38-AC9E1EF9379D}" presName="spacer" presStyleCnt="0"/>
      <dgm:spPr/>
    </dgm:pt>
    <dgm:pt modelId="{3269AC15-D285-064D-B685-155124C5D146}" type="pres">
      <dgm:prSet presAssocID="{66B7ACFD-C9A2-4FE1-BDD3-14F8C49720F4}" presName="parentText" presStyleLbl="node1" presStyleIdx="4" presStyleCnt="8">
        <dgm:presLayoutVars>
          <dgm:chMax val="0"/>
          <dgm:bulletEnabled val="1"/>
        </dgm:presLayoutVars>
      </dgm:prSet>
      <dgm:spPr/>
    </dgm:pt>
    <dgm:pt modelId="{89DBFFC8-1700-614C-98C3-F955E8EC1D51}" type="pres">
      <dgm:prSet presAssocID="{53404ED4-03AF-4F0E-AD8A-AE19B483663D}" presName="spacer" presStyleCnt="0"/>
      <dgm:spPr/>
    </dgm:pt>
    <dgm:pt modelId="{5E7E72DE-3C24-974D-BF8F-93C0C1975859}" type="pres">
      <dgm:prSet presAssocID="{B9D33626-2095-46F2-B39D-5672209B1697}" presName="parentText" presStyleLbl="node1" presStyleIdx="5" presStyleCnt="8">
        <dgm:presLayoutVars>
          <dgm:chMax val="0"/>
          <dgm:bulletEnabled val="1"/>
        </dgm:presLayoutVars>
      </dgm:prSet>
      <dgm:spPr/>
    </dgm:pt>
    <dgm:pt modelId="{F6F91622-DAD5-244C-8EAE-B50E38F3631F}" type="pres">
      <dgm:prSet presAssocID="{59EBB8B1-5263-4992-AB88-8EFB476BFAAB}" presName="spacer" presStyleCnt="0"/>
      <dgm:spPr/>
    </dgm:pt>
    <dgm:pt modelId="{A5F52B30-2136-944F-B20C-180765D2FC22}" type="pres">
      <dgm:prSet presAssocID="{8E20287A-5F67-46F9-8C2B-D9A135D5B161}" presName="parentText" presStyleLbl="node1" presStyleIdx="6" presStyleCnt="8">
        <dgm:presLayoutVars>
          <dgm:chMax val="0"/>
          <dgm:bulletEnabled val="1"/>
        </dgm:presLayoutVars>
      </dgm:prSet>
      <dgm:spPr/>
    </dgm:pt>
    <dgm:pt modelId="{9E490B46-B243-3C44-8E4B-27A320108770}" type="pres">
      <dgm:prSet presAssocID="{D4B4CEFA-5CE6-43BB-B2A3-0ABB383D2EFB}" presName="spacer" presStyleCnt="0"/>
      <dgm:spPr/>
    </dgm:pt>
    <dgm:pt modelId="{A7CCDE2E-C06B-2B49-966F-82F35C54EA2E}" type="pres">
      <dgm:prSet presAssocID="{ADAC5201-00A7-4A4E-94ED-F8B75C4F58DB}" presName="parentText" presStyleLbl="node1" presStyleIdx="7" presStyleCnt="8">
        <dgm:presLayoutVars>
          <dgm:chMax val="0"/>
          <dgm:bulletEnabled val="1"/>
        </dgm:presLayoutVars>
      </dgm:prSet>
      <dgm:spPr/>
    </dgm:pt>
  </dgm:ptLst>
  <dgm:cxnLst>
    <dgm:cxn modelId="{48BC0204-3523-4D6B-A01D-8FB0CC8067CF}" srcId="{1D18A697-3362-49DB-86C0-EEB1E0D60904}" destId="{B9D33626-2095-46F2-B39D-5672209B1697}" srcOrd="5" destOrd="0" parTransId="{F3649B3D-F1B0-4686-8F3D-3C3935C4CD41}" sibTransId="{59EBB8B1-5263-4992-AB88-8EFB476BFAAB}"/>
    <dgm:cxn modelId="{BF325414-BE3D-46F9-91F1-C9E9E693055C}" srcId="{1D18A697-3362-49DB-86C0-EEB1E0D60904}" destId="{BAB19967-7F75-4B6F-A8C7-0500363F6DF3}" srcOrd="2" destOrd="0" parTransId="{E6791F6F-4A01-4CEB-B8F4-2396E3588926}" sibTransId="{BB4818BA-204B-4E4F-BB50-5E80E551A099}"/>
    <dgm:cxn modelId="{92679E2C-A84E-4751-8F83-E628A681CD6D}" srcId="{1D18A697-3362-49DB-86C0-EEB1E0D60904}" destId="{8E20287A-5F67-46F9-8C2B-D9A135D5B161}" srcOrd="6" destOrd="0" parTransId="{C073FBBE-B7D5-4A3C-A3DF-2420875E025C}" sibTransId="{D4B4CEFA-5CE6-43BB-B2A3-0ABB383D2EFB}"/>
    <dgm:cxn modelId="{D75D9F3E-CBF2-1A4D-B335-9C31DC0C1672}" type="presOf" srcId="{1D18A697-3362-49DB-86C0-EEB1E0D60904}" destId="{A32F3388-6925-C44F-8D6F-3021D1CA5BD1}" srcOrd="0" destOrd="0" presId="urn:microsoft.com/office/officeart/2005/8/layout/vList2"/>
    <dgm:cxn modelId="{9A5CEA4C-63A7-459A-9479-EF29714CEF23}" srcId="{1D18A697-3362-49DB-86C0-EEB1E0D60904}" destId="{66B7ACFD-C9A2-4FE1-BDD3-14F8C49720F4}" srcOrd="4" destOrd="0" parTransId="{565380E0-3AA7-40EB-8479-CC254AE5BF3E}" sibTransId="{53404ED4-03AF-4F0E-AD8A-AE19B483663D}"/>
    <dgm:cxn modelId="{F2378756-C5ED-44EF-A536-0AA902454B1D}" srcId="{1D18A697-3362-49DB-86C0-EEB1E0D60904}" destId="{ADAC5201-00A7-4A4E-94ED-F8B75C4F58DB}" srcOrd="7" destOrd="0" parTransId="{DFEC40F8-1D73-40D4-A8EC-BD9BC17262EF}" sibTransId="{21BED6F2-3FAE-44CE-B294-EAAEA6D47563}"/>
    <dgm:cxn modelId="{6EC69A5A-C13E-487D-911C-917F8E225308}" srcId="{1D18A697-3362-49DB-86C0-EEB1E0D60904}" destId="{05F880A7-6469-4CAA-856D-252A0F53D0E0}" srcOrd="1" destOrd="0" parTransId="{B1E7359C-ACDC-4BB2-814E-AD88DCDC3A76}" sibTransId="{5E9A55F0-74CE-4996-9796-DE1909FD930F}"/>
    <dgm:cxn modelId="{4DA2F066-30BF-AA4E-9B9B-BF5935736640}" type="presOf" srcId="{B9D33626-2095-46F2-B39D-5672209B1697}" destId="{5E7E72DE-3C24-974D-BF8F-93C0C1975859}" srcOrd="0" destOrd="0" presId="urn:microsoft.com/office/officeart/2005/8/layout/vList2"/>
    <dgm:cxn modelId="{1934D989-B981-5947-B726-AEB0E695C593}" type="presOf" srcId="{05F880A7-6469-4CAA-856D-252A0F53D0E0}" destId="{EC1C2C8E-5180-D844-9799-C51C980E7C79}" srcOrd="0" destOrd="0" presId="urn:microsoft.com/office/officeart/2005/8/layout/vList2"/>
    <dgm:cxn modelId="{79D95199-40E3-734B-B735-D19B6C475ABD}" type="presOf" srcId="{804D08FA-D33E-42F4-BFC0-039AA2B3590B}" destId="{69D444E6-52A1-5E49-9DCB-2AFDAAD0B5CC}" srcOrd="0" destOrd="0" presId="urn:microsoft.com/office/officeart/2005/8/layout/vList2"/>
    <dgm:cxn modelId="{72EE129C-4D20-E449-8AF3-0CB3ECC2DFFE}" type="presOf" srcId="{66B7ACFD-C9A2-4FE1-BDD3-14F8C49720F4}" destId="{3269AC15-D285-064D-B685-155124C5D146}" srcOrd="0" destOrd="0" presId="urn:microsoft.com/office/officeart/2005/8/layout/vList2"/>
    <dgm:cxn modelId="{020F3FA0-EEBA-D041-BB38-94B75DA12852}" type="presOf" srcId="{FFE1FEED-E66E-4C5B-99C8-D670B65027AC}" destId="{6D2A968E-FB84-8343-AD07-81B1C8B3CFB2}" srcOrd="0" destOrd="0" presId="urn:microsoft.com/office/officeart/2005/8/layout/vList2"/>
    <dgm:cxn modelId="{0D0E46AA-BC8F-DE4A-967A-0BA9E2DD1990}" type="presOf" srcId="{ADAC5201-00A7-4A4E-94ED-F8B75C4F58DB}" destId="{A7CCDE2E-C06B-2B49-966F-82F35C54EA2E}" srcOrd="0" destOrd="0" presId="urn:microsoft.com/office/officeart/2005/8/layout/vList2"/>
    <dgm:cxn modelId="{A94097AA-2BF6-064C-B1EC-75C0A213F69C}" type="presOf" srcId="{BAB19967-7F75-4B6F-A8C7-0500363F6DF3}" destId="{4973DC1D-F2B1-254C-BE73-BF28D4B77CE3}" srcOrd="0" destOrd="0" presId="urn:microsoft.com/office/officeart/2005/8/layout/vList2"/>
    <dgm:cxn modelId="{3A518CC8-1E15-814F-B5A5-C78B5C2FDC41}" type="presOf" srcId="{8E20287A-5F67-46F9-8C2B-D9A135D5B161}" destId="{A5F52B30-2136-944F-B20C-180765D2FC22}" srcOrd="0" destOrd="0" presId="urn:microsoft.com/office/officeart/2005/8/layout/vList2"/>
    <dgm:cxn modelId="{BC1430E1-6597-470E-B738-FF426451D9A1}" srcId="{1D18A697-3362-49DB-86C0-EEB1E0D60904}" destId="{FFE1FEED-E66E-4C5B-99C8-D670B65027AC}" srcOrd="3" destOrd="0" parTransId="{AFC54011-A5E2-46C6-95CA-B245C73DF14A}" sibTransId="{9E7D5920-B80C-426F-AE38-AC9E1EF9379D}"/>
    <dgm:cxn modelId="{CDAB9EFC-DBE9-4082-88BE-F79FA9F55652}" srcId="{1D18A697-3362-49DB-86C0-EEB1E0D60904}" destId="{804D08FA-D33E-42F4-BFC0-039AA2B3590B}" srcOrd="0" destOrd="0" parTransId="{C2DCE41A-1A85-4C93-B5B5-9CA950D97DAA}" sibTransId="{9035C262-8575-4FA1-AC97-BD5B2DE0E202}"/>
    <dgm:cxn modelId="{10D23819-36D6-454E-881B-39314C680AFD}" type="presParOf" srcId="{A32F3388-6925-C44F-8D6F-3021D1CA5BD1}" destId="{69D444E6-52A1-5E49-9DCB-2AFDAAD0B5CC}" srcOrd="0" destOrd="0" presId="urn:microsoft.com/office/officeart/2005/8/layout/vList2"/>
    <dgm:cxn modelId="{D469C3F3-FB42-3D48-BC65-C21EF00B9579}" type="presParOf" srcId="{A32F3388-6925-C44F-8D6F-3021D1CA5BD1}" destId="{584960FE-7E44-A146-8A57-9344927982DD}" srcOrd="1" destOrd="0" presId="urn:microsoft.com/office/officeart/2005/8/layout/vList2"/>
    <dgm:cxn modelId="{4390662F-B288-B845-A9CC-07B72B79B5B0}" type="presParOf" srcId="{A32F3388-6925-C44F-8D6F-3021D1CA5BD1}" destId="{EC1C2C8E-5180-D844-9799-C51C980E7C79}" srcOrd="2" destOrd="0" presId="urn:microsoft.com/office/officeart/2005/8/layout/vList2"/>
    <dgm:cxn modelId="{26FC6D9E-9CFB-364C-B278-591785010C4A}" type="presParOf" srcId="{A32F3388-6925-C44F-8D6F-3021D1CA5BD1}" destId="{1478022A-2AAD-734B-864D-8DC29914E9A3}" srcOrd="3" destOrd="0" presId="urn:microsoft.com/office/officeart/2005/8/layout/vList2"/>
    <dgm:cxn modelId="{61AAB31E-7D7C-A844-84DF-D9E97C10D2F4}" type="presParOf" srcId="{A32F3388-6925-C44F-8D6F-3021D1CA5BD1}" destId="{4973DC1D-F2B1-254C-BE73-BF28D4B77CE3}" srcOrd="4" destOrd="0" presId="urn:microsoft.com/office/officeart/2005/8/layout/vList2"/>
    <dgm:cxn modelId="{81FB4DA3-711A-1943-9430-FEC42A6A1925}" type="presParOf" srcId="{A32F3388-6925-C44F-8D6F-3021D1CA5BD1}" destId="{168CB150-2500-8849-A9C9-827462A9A464}" srcOrd="5" destOrd="0" presId="urn:microsoft.com/office/officeart/2005/8/layout/vList2"/>
    <dgm:cxn modelId="{2C390080-177C-2C43-8986-6CE290EAC7BF}" type="presParOf" srcId="{A32F3388-6925-C44F-8D6F-3021D1CA5BD1}" destId="{6D2A968E-FB84-8343-AD07-81B1C8B3CFB2}" srcOrd="6" destOrd="0" presId="urn:microsoft.com/office/officeart/2005/8/layout/vList2"/>
    <dgm:cxn modelId="{85EDB0E0-8839-A84F-9FB2-80B3B1A9109F}" type="presParOf" srcId="{A32F3388-6925-C44F-8D6F-3021D1CA5BD1}" destId="{7F46D6F2-0642-974C-91AF-DA7FB45A659B}" srcOrd="7" destOrd="0" presId="urn:microsoft.com/office/officeart/2005/8/layout/vList2"/>
    <dgm:cxn modelId="{20A2A7EF-C662-E24E-A910-1740A271F74E}" type="presParOf" srcId="{A32F3388-6925-C44F-8D6F-3021D1CA5BD1}" destId="{3269AC15-D285-064D-B685-155124C5D146}" srcOrd="8" destOrd="0" presId="urn:microsoft.com/office/officeart/2005/8/layout/vList2"/>
    <dgm:cxn modelId="{49E3C28D-438F-B649-ABE1-E0E468B9A673}" type="presParOf" srcId="{A32F3388-6925-C44F-8D6F-3021D1CA5BD1}" destId="{89DBFFC8-1700-614C-98C3-F955E8EC1D51}" srcOrd="9" destOrd="0" presId="urn:microsoft.com/office/officeart/2005/8/layout/vList2"/>
    <dgm:cxn modelId="{44209DF0-D868-3243-979E-EEBF8180541A}" type="presParOf" srcId="{A32F3388-6925-C44F-8D6F-3021D1CA5BD1}" destId="{5E7E72DE-3C24-974D-BF8F-93C0C1975859}" srcOrd="10" destOrd="0" presId="urn:microsoft.com/office/officeart/2005/8/layout/vList2"/>
    <dgm:cxn modelId="{D6ED9F9F-8725-BC42-A0EB-635DC8ED79A5}" type="presParOf" srcId="{A32F3388-6925-C44F-8D6F-3021D1CA5BD1}" destId="{F6F91622-DAD5-244C-8EAE-B50E38F3631F}" srcOrd="11" destOrd="0" presId="urn:microsoft.com/office/officeart/2005/8/layout/vList2"/>
    <dgm:cxn modelId="{0307D795-BA91-CD41-B477-418526241EA1}" type="presParOf" srcId="{A32F3388-6925-C44F-8D6F-3021D1CA5BD1}" destId="{A5F52B30-2136-944F-B20C-180765D2FC22}" srcOrd="12" destOrd="0" presId="urn:microsoft.com/office/officeart/2005/8/layout/vList2"/>
    <dgm:cxn modelId="{DAC81957-4474-334E-A989-4D48B22E9BEC}" type="presParOf" srcId="{A32F3388-6925-C44F-8D6F-3021D1CA5BD1}" destId="{9E490B46-B243-3C44-8E4B-27A320108770}" srcOrd="13" destOrd="0" presId="urn:microsoft.com/office/officeart/2005/8/layout/vList2"/>
    <dgm:cxn modelId="{2C5F7C35-2CBA-0846-9CDA-A516B5394BEA}" type="presParOf" srcId="{A32F3388-6925-C44F-8D6F-3021D1CA5BD1}" destId="{A7CCDE2E-C06B-2B49-966F-82F35C54EA2E}"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E8524DB-DF31-4196-898B-4F195B56FC45}"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C4424C0-E9A5-44BB-895B-567E3F9386D4}">
      <dgm:prSet/>
      <dgm:spPr/>
      <dgm:t>
        <a:bodyPr/>
        <a:lstStyle/>
        <a:p>
          <a:r>
            <a:rPr lang="en-US"/>
            <a:t>Which variables have an impact on sale price, and how strong is that impact? - Is there a correlation between the number of bedrooms and the sale price of a residential property in this dataset? - Is there a correlation between the grade and the sale price of a residential property in this dataset?</a:t>
          </a:r>
        </a:p>
      </dgm:t>
    </dgm:pt>
    <dgm:pt modelId="{D4E5060B-F6DA-4C18-9F0D-8BC46111DA87}" type="parTrans" cxnId="{F16C5866-9EA9-4C30-B1B7-BBF4B87D9907}">
      <dgm:prSet/>
      <dgm:spPr/>
      <dgm:t>
        <a:bodyPr/>
        <a:lstStyle/>
        <a:p>
          <a:endParaRPr lang="en-US"/>
        </a:p>
      </dgm:t>
    </dgm:pt>
    <dgm:pt modelId="{17BB9CEB-B94C-44DA-ACBC-E267CE544D5C}" type="sibTrans" cxnId="{F16C5866-9EA9-4C30-B1B7-BBF4B87D9907}">
      <dgm:prSet/>
      <dgm:spPr/>
      <dgm:t>
        <a:bodyPr/>
        <a:lstStyle/>
        <a:p>
          <a:endParaRPr lang="en-US"/>
        </a:p>
      </dgm:t>
    </dgm:pt>
    <dgm:pt modelId="{460A299D-F041-4818-9D8D-D929A25D83D7}">
      <dgm:prSet/>
      <dgm:spPr/>
      <dgm:t>
        <a:bodyPr/>
        <a:lstStyle/>
        <a:p>
          <a:r>
            <a:rPr lang="en-US"/>
            <a:t>Yes, there is a correlation between the number of bedrooms and the sale price of a residential property in this dataset. However, the correlation is negative, meaning that as the number of bedrooms increases, the sale price tends to decrease.</a:t>
          </a:r>
        </a:p>
      </dgm:t>
    </dgm:pt>
    <dgm:pt modelId="{0B02A351-9388-42A6-9662-73AC3225336F}" type="parTrans" cxnId="{3F0DE639-5CA6-42F7-84EC-39D78C477E36}">
      <dgm:prSet/>
      <dgm:spPr/>
      <dgm:t>
        <a:bodyPr/>
        <a:lstStyle/>
        <a:p>
          <a:endParaRPr lang="en-US"/>
        </a:p>
      </dgm:t>
    </dgm:pt>
    <dgm:pt modelId="{5E0BC352-2C4E-47A6-A562-EB8F5422AA2C}" type="sibTrans" cxnId="{3F0DE639-5CA6-42F7-84EC-39D78C477E36}">
      <dgm:prSet/>
      <dgm:spPr/>
      <dgm:t>
        <a:bodyPr/>
        <a:lstStyle/>
        <a:p>
          <a:endParaRPr lang="en-US"/>
        </a:p>
      </dgm:t>
    </dgm:pt>
    <dgm:pt modelId="{5A541F8E-6F13-4BA0-8FDC-74D837F99540}">
      <dgm:prSet/>
      <dgm:spPr/>
      <dgm:t>
        <a:bodyPr/>
        <a:lstStyle/>
        <a:p>
          <a:r>
            <a:rPr lang="en-US"/>
            <a:t>Yes, there is a correlation between the grade and the sale price of a residential property in this dataset. The correlation is positive, meaning that as the grade of the property increases, the sale price tends to increase as well.</a:t>
          </a:r>
        </a:p>
      </dgm:t>
    </dgm:pt>
    <dgm:pt modelId="{D0263D93-D336-4A6C-AC0B-C21FEE1DD726}" type="parTrans" cxnId="{C3174BA9-5568-44C3-8AD5-7BE6D77E2999}">
      <dgm:prSet/>
      <dgm:spPr/>
      <dgm:t>
        <a:bodyPr/>
        <a:lstStyle/>
        <a:p>
          <a:endParaRPr lang="en-US"/>
        </a:p>
      </dgm:t>
    </dgm:pt>
    <dgm:pt modelId="{893132D3-6F5B-493E-B1A9-B4BF57BEC0EB}" type="sibTrans" cxnId="{C3174BA9-5568-44C3-8AD5-7BE6D77E2999}">
      <dgm:prSet/>
      <dgm:spPr/>
      <dgm:t>
        <a:bodyPr/>
        <a:lstStyle/>
        <a:p>
          <a:endParaRPr lang="en-US"/>
        </a:p>
      </dgm:t>
    </dgm:pt>
    <dgm:pt modelId="{F2FA786F-6E05-4BFF-AA84-1C737D3EBB00}" type="pres">
      <dgm:prSet presAssocID="{1E8524DB-DF31-4196-898B-4F195B56FC45}" presName="root" presStyleCnt="0">
        <dgm:presLayoutVars>
          <dgm:dir/>
          <dgm:resizeHandles val="exact"/>
        </dgm:presLayoutVars>
      </dgm:prSet>
      <dgm:spPr/>
    </dgm:pt>
    <dgm:pt modelId="{A17FBCF2-416D-43E4-9171-54284E8A04DF}" type="pres">
      <dgm:prSet presAssocID="{AC4424C0-E9A5-44BB-895B-567E3F9386D4}" presName="compNode" presStyleCnt="0"/>
      <dgm:spPr/>
    </dgm:pt>
    <dgm:pt modelId="{4F82D366-6B54-4EB5-AAE8-3C81B4A3185B}" type="pres">
      <dgm:prSet presAssocID="{AC4424C0-E9A5-44BB-895B-567E3F9386D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urban scene"/>
        </a:ext>
      </dgm:extLst>
    </dgm:pt>
    <dgm:pt modelId="{A7C21896-2FA2-4B49-8FB0-D697080C6E60}" type="pres">
      <dgm:prSet presAssocID="{AC4424C0-E9A5-44BB-895B-567E3F9386D4}" presName="spaceRect" presStyleCnt="0"/>
      <dgm:spPr/>
    </dgm:pt>
    <dgm:pt modelId="{6E1BBDC7-50BB-4B9E-BBCD-D95944A3AE13}" type="pres">
      <dgm:prSet presAssocID="{AC4424C0-E9A5-44BB-895B-567E3F9386D4}" presName="textRect" presStyleLbl="revTx" presStyleIdx="0" presStyleCnt="3">
        <dgm:presLayoutVars>
          <dgm:chMax val="1"/>
          <dgm:chPref val="1"/>
        </dgm:presLayoutVars>
      </dgm:prSet>
      <dgm:spPr/>
    </dgm:pt>
    <dgm:pt modelId="{81323270-DFA0-4F62-827B-D2B52ACA557B}" type="pres">
      <dgm:prSet presAssocID="{17BB9CEB-B94C-44DA-ACBC-E267CE544D5C}" presName="sibTrans" presStyleCnt="0"/>
      <dgm:spPr/>
    </dgm:pt>
    <dgm:pt modelId="{BC9B16A1-7885-45B8-A3B8-B95F0978078C}" type="pres">
      <dgm:prSet presAssocID="{460A299D-F041-4818-9D8D-D929A25D83D7}" presName="compNode" presStyleCnt="0"/>
      <dgm:spPr/>
    </dgm:pt>
    <dgm:pt modelId="{0C236E6E-C37E-4914-94F3-1F34594716AB}" type="pres">
      <dgm:prSet presAssocID="{460A299D-F041-4818-9D8D-D929A25D83D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BA1D2140-F84E-4FD0-A1FC-40CE3877371B}" type="pres">
      <dgm:prSet presAssocID="{460A299D-F041-4818-9D8D-D929A25D83D7}" presName="spaceRect" presStyleCnt="0"/>
      <dgm:spPr/>
    </dgm:pt>
    <dgm:pt modelId="{F7F97E75-322B-406E-A219-CAE947406F57}" type="pres">
      <dgm:prSet presAssocID="{460A299D-F041-4818-9D8D-D929A25D83D7}" presName="textRect" presStyleLbl="revTx" presStyleIdx="1" presStyleCnt="3">
        <dgm:presLayoutVars>
          <dgm:chMax val="1"/>
          <dgm:chPref val="1"/>
        </dgm:presLayoutVars>
      </dgm:prSet>
      <dgm:spPr/>
    </dgm:pt>
    <dgm:pt modelId="{9F36E87F-DC9E-4452-BC21-DC473F9E61ED}" type="pres">
      <dgm:prSet presAssocID="{5E0BC352-2C4E-47A6-A562-EB8F5422AA2C}" presName="sibTrans" presStyleCnt="0"/>
      <dgm:spPr/>
    </dgm:pt>
    <dgm:pt modelId="{2EDB7778-512C-46E3-B1CD-9E3F0B769DC1}" type="pres">
      <dgm:prSet presAssocID="{5A541F8E-6F13-4BA0-8FDC-74D837F99540}" presName="compNode" presStyleCnt="0"/>
      <dgm:spPr/>
    </dgm:pt>
    <dgm:pt modelId="{1EC35A21-D071-421D-9833-8C26E05CCA3C}" type="pres">
      <dgm:prSet presAssocID="{5A541F8E-6F13-4BA0-8FDC-74D837F9954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8F95527D-3523-46DB-945B-CBF3F5391F55}" type="pres">
      <dgm:prSet presAssocID="{5A541F8E-6F13-4BA0-8FDC-74D837F99540}" presName="spaceRect" presStyleCnt="0"/>
      <dgm:spPr/>
    </dgm:pt>
    <dgm:pt modelId="{43DE8A9A-997D-4C7C-877C-B8DB0F52815E}" type="pres">
      <dgm:prSet presAssocID="{5A541F8E-6F13-4BA0-8FDC-74D837F99540}" presName="textRect" presStyleLbl="revTx" presStyleIdx="2" presStyleCnt="3">
        <dgm:presLayoutVars>
          <dgm:chMax val="1"/>
          <dgm:chPref val="1"/>
        </dgm:presLayoutVars>
      </dgm:prSet>
      <dgm:spPr/>
    </dgm:pt>
  </dgm:ptLst>
  <dgm:cxnLst>
    <dgm:cxn modelId="{3F0DE639-5CA6-42F7-84EC-39D78C477E36}" srcId="{1E8524DB-DF31-4196-898B-4F195B56FC45}" destId="{460A299D-F041-4818-9D8D-D929A25D83D7}" srcOrd="1" destOrd="0" parTransId="{0B02A351-9388-42A6-9662-73AC3225336F}" sibTransId="{5E0BC352-2C4E-47A6-A562-EB8F5422AA2C}"/>
    <dgm:cxn modelId="{EF00DC56-6FB8-47B7-984E-FDC00000DE93}" type="presOf" srcId="{460A299D-F041-4818-9D8D-D929A25D83D7}" destId="{F7F97E75-322B-406E-A219-CAE947406F57}" srcOrd="0" destOrd="0" presId="urn:microsoft.com/office/officeart/2018/2/layout/IconLabelList"/>
    <dgm:cxn modelId="{F16C5866-9EA9-4C30-B1B7-BBF4B87D9907}" srcId="{1E8524DB-DF31-4196-898B-4F195B56FC45}" destId="{AC4424C0-E9A5-44BB-895B-567E3F9386D4}" srcOrd="0" destOrd="0" parTransId="{D4E5060B-F6DA-4C18-9F0D-8BC46111DA87}" sibTransId="{17BB9CEB-B94C-44DA-ACBC-E267CE544D5C}"/>
    <dgm:cxn modelId="{CFFF1689-4E60-4710-A9E3-D87D827E3643}" type="presOf" srcId="{AC4424C0-E9A5-44BB-895B-567E3F9386D4}" destId="{6E1BBDC7-50BB-4B9E-BBCD-D95944A3AE13}" srcOrd="0" destOrd="0" presId="urn:microsoft.com/office/officeart/2018/2/layout/IconLabelList"/>
    <dgm:cxn modelId="{C3174BA9-5568-44C3-8AD5-7BE6D77E2999}" srcId="{1E8524DB-DF31-4196-898B-4F195B56FC45}" destId="{5A541F8E-6F13-4BA0-8FDC-74D837F99540}" srcOrd="2" destOrd="0" parTransId="{D0263D93-D336-4A6C-AC0B-C21FEE1DD726}" sibTransId="{893132D3-6F5B-493E-B1A9-B4BF57BEC0EB}"/>
    <dgm:cxn modelId="{9490D0B8-4D35-47A2-A157-31814202B0C5}" type="presOf" srcId="{1E8524DB-DF31-4196-898B-4F195B56FC45}" destId="{F2FA786F-6E05-4BFF-AA84-1C737D3EBB00}" srcOrd="0" destOrd="0" presId="urn:microsoft.com/office/officeart/2018/2/layout/IconLabelList"/>
    <dgm:cxn modelId="{212573D3-470C-4058-82FC-30149A0E9A1B}" type="presOf" srcId="{5A541F8E-6F13-4BA0-8FDC-74D837F99540}" destId="{43DE8A9A-997D-4C7C-877C-B8DB0F52815E}" srcOrd="0" destOrd="0" presId="urn:microsoft.com/office/officeart/2018/2/layout/IconLabelList"/>
    <dgm:cxn modelId="{C9443ACA-6288-4386-9D09-1EBA23FC1189}" type="presParOf" srcId="{F2FA786F-6E05-4BFF-AA84-1C737D3EBB00}" destId="{A17FBCF2-416D-43E4-9171-54284E8A04DF}" srcOrd="0" destOrd="0" presId="urn:microsoft.com/office/officeart/2018/2/layout/IconLabelList"/>
    <dgm:cxn modelId="{6832FEA3-208E-4071-820B-24ED7A0A7642}" type="presParOf" srcId="{A17FBCF2-416D-43E4-9171-54284E8A04DF}" destId="{4F82D366-6B54-4EB5-AAE8-3C81B4A3185B}" srcOrd="0" destOrd="0" presId="urn:microsoft.com/office/officeart/2018/2/layout/IconLabelList"/>
    <dgm:cxn modelId="{32C4BE13-1948-4ECA-A60C-30C57ECCC8CD}" type="presParOf" srcId="{A17FBCF2-416D-43E4-9171-54284E8A04DF}" destId="{A7C21896-2FA2-4B49-8FB0-D697080C6E60}" srcOrd="1" destOrd="0" presId="urn:microsoft.com/office/officeart/2018/2/layout/IconLabelList"/>
    <dgm:cxn modelId="{1D350906-8BD8-49F9-A224-19A6DF100A24}" type="presParOf" srcId="{A17FBCF2-416D-43E4-9171-54284E8A04DF}" destId="{6E1BBDC7-50BB-4B9E-BBCD-D95944A3AE13}" srcOrd="2" destOrd="0" presId="urn:microsoft.com/office/officeart/2018/2/layout/IconLabelList"/>
    <dgm:cxn modelId="{41EF3678-8DCB-4A2D-A50A-472A98AFF063}" type="presParOf" srcId="{F2FA786F-6E05-4BFF-AA84-1C737D3EBB00}" destId="{81323270-DFA0-4F62-827B-D2B52ACA557B}" srcOrd="1" destOrd="0" presId="urn:microsoft.com/office/officeart/2018/2/layout/IconLabelList"/>
    <dgm:cxn modelId="{32179467-AA9B-4054-A8BA-C27F5A18186E}" type="presParOf" srcId="{F2FA786F-6E05-4BFF-AA84-1C737D3EBB00}" destId="{BC9B16A1-7885-45B8-A3B8-B95F0978078C}" srcOrd="2" destOrd="0" presId="urn:microsoft.com/office/officeart/2018/2/layout/IconLabelList"/>
    <dgm:cxn modelId="{2F1ABEE4-6FAC-4EA2-AA12-5B4B8C037EDE}" type="presParOf" srcId="{BC9B16A1-7885-45B8-A3B8-B95F0978078C}" destId="{0C236E6E-C37E-4914-94F3-1F34594716AB}" srcOrd="0" destOrd="0" presId="urn:microsoft.com/office/officeart/2018/2/layout/IconLabelList"/>
    <dgm:cxn modelId="{D8990F16-6D6B-4E9C-A64E-727D5B1F6AFF}" type="presParOf" srcId="{BC9B16A1-7885-45B8-A3B8-B95F0978078C}" destId="{BA1D2140-F84E-4FD0-A1FC-40CE3877371B}" srcOrd="1" destOrd="0" presId="urn:microsoft.com/office/officeart/2018/2/layout/IconLabelList"/>
    <dgm:cxn modelId="{84D16906-A8D1-4E2F-8855-62B3E367D1A2}" type="presParOf" srcId="{BC9B16A1-7885-45B8-A3B8-B95F0978078C}" destId="{F7F97E75-322B-406E-A219-CAE947406F57}" srcOrd="2" destOrd="0" presId="urn:microsoft.com/office/officeart/2018/2/layout/IconLabelList"/>
    <dgm:cxn modelId="{562D7AC2-2D7F-4357-8F62-D3FD9F423F69}" type="presParOf" srcId="{F2FA786F-6E05-4BFF-AA84-1C737D3EBB00}" destId="{9F36E87F-DC9E-4452-BC21-DC473F9E61ED}" srcOrd="3" destOrd="0" presId="urn:microsoft.com/office/officeart/2018/2/layout/IconLabelList"/>
    <dgm:cxn modelId="{C227885E-6AEC-4C35-8775-1F9365D3B377}" type="presParOf" srcId="{F2FA786F-6E05-4BFF-AA84-1C737D3EBB00}" destId="{2EDB7778-512C-46E3-B1CD-9E3F0B769DC1}" srcOrd="4" destOrd="0" presId="urn:microsoft.com/office/officeart/2018/2/layout/IconLabelList"/>
    <dgm:cxn modelId="{C234D7E6-3651-48EE-9952-9DBD37FD8303}" type="presParOf" srcId="{2EDB7778-512C-46E3-B1CD-9E3F0B769DC1}" destId="{1EC35A21-D071-421D-9833-8C26E05CCA3C}" srcOrd="0" destOrd="0" presId="urn:microsoft.com/office/officeart/2018/2/layout/IconLabelList"/>
    <dgm:cxn modelId="{933BA7FE-41F2-4A98-ABE8-79626992681A}" type="presParOf" srcId="{2EDB7778-512C-46E3-B1CD-9E3F0B769DC1}" destId="{8F95527D-3523-46DB-945B-CBF3F5391F55}" srcOrd="1" destOrd="0" presId="urn:microsoft.com/office/officeart/2018/2/layout/IconLabelList"/>
    <dgm:cxn modelId="{CA1DAB8C-265B-48DB-93DE-66EC7EF8C0E7}" type="presParOf" srcId="{2EDB7778-512C-46E3-B1CD-9E3F0B769DC1}" destId="{43DE8A9A-997D-4C7C-877C-B8DB0F52815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0B74562-5199-46F6-972F-771684506E9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546A347D-EC16-4F63-8CF5-40069DB65738}">
      <dgm:prSet/>
      <dgm:spPr/>
      <dgm:t>
        <a:bodyPr/>
        <a:lstStyle/>
        <a:p>
          <a:r>
            <a:rPr lang="en-US"/>
            <a:t>What reasons boost the housing market?</a:t>
          </a:r>
        </a:p>
      </dgm:t>
    </dgm:pt>
    <dgm:pt modelId="{7D205F07-E9D0-466E-BD41-56EE2B243F73}" type="parTrans" cxnId="{2B738B99-BAB1-45AD-AAC4-58A380FCC84E}">
      <dgm:prSet/>
      <dgm:spPr/>
      <dgm:t>
        <a:bodyPr/>
        <a:lstStyle/>
        <a:p>
          <a:endParaRPr lang="en-US"/>
        </a:p>
      </dgm:t>
    </dgm:pt>
    <dgm:pt modelId="{B08B87A0-C170-469F-9B5A-2BC28BDF72CA}" type="sibTrans" cxnId="{2B738B99-BAB1-45AD-AAC4-58A380FCC84E}">
      <dgm:prSet/>
      <dgm:spPr/>
      <dgm:t>
        <a:bodyPr/>
        <a:lstStyle/>
        <a:p>
          <a:endParaRPr lang="en-US"/>
        </a:p>
      </dgm:t>
    </dgm:pt>
    <dgm:pt modelId="{04231B7B-47E4-47CF-8C61-9BE7FB346AE7}">
      <dgm:prSet/>
      <dgm:spPr/>
      <dgm:t>
        <a:bodyPr/>
        <a:lstStyle/>
        <a:p>
          <a:r>
            <a:rPr lang="en-US"/>
            <a:t>An increase in the demand for housing is associated first with social distancing and quarantining, and with the widespread adoption of work from home technology. (J Hous Econ., 2023) </a:t>
          </a:r>
        </a:p>
      </dgm:t>
    </dgm:pt>
    <dgm:pt modelId="{1E79F868-F74D-4B98-AC28-43EDF9153C0D}" type="parTrans" cxnId="{8A7BE411-134F-4EB1-8D98-2CA90F0A42DC}">
      <dgm:prSet/>
      <dgm:spPr/>
      <dgm:t>
        <a:bodyPr/>
        <a:lstStyle/>
        <a:p>
          <a:endParaRPr lang="en-US"/>
        </a:p>
      </dgm:t>
    </dgm:pt>
    <dgm:pt modelId="{B850EF27-4E3E-49B2-8A3C-F03702AE09BB}" type="sibTrans" cxnId="{8A7BE411-134F-4EB1-8D98-2CA90F0A42DC}">
      <dgm:prSet/>
      <dgm:spPr/>
      <dgm:t>
        <a:bodyPr/>
        <a:lstStyle/>
        <a:p>
          <a:endParaRPr lang="en-US"/>
        </a:p>
      </dgm:t>
    </dgm:pt>
    <dgm:pt modelId="{C12C368D-B032-4AC3-978B-28EC47364BCB}">
      <dgm:prSet/>
      <dgm:spPr/>
      <dgm:t>
        <a:bodyPr/>
        <a:lstStyle/>
        <a:p>
          <a:r>
            <a:rPr lang="en-US"/>
            <a:t>During the pandemic, very low mortgage interest rates raised the demand for housing. The pandemic also boosted the demand for housing by increasing the need to work from home and for more socially distanced housing away from dense urban areas (Federal Reserve Bank of Dallas, 2021).</a:t>
          </a:r>
        </a:p>
      </dgm:t>
    </dgm:pt>
    <dgm:pt modelId="{AE0D8295-BAE0-456D-9FEB-DFCEF214DEB3}" type="parTrans" cxnId="{49298D8A-7075-40CA-B0E7-F2D57C3EB32E}">
      <dgm:prSet/>
      <dgm:spPr/>
      <dgm:t>
        <a:bodyPr/>
        <a:lstStyle/>
        <a:p>
          <a:endParaRPr lang="en-US"/>
        </a:p>
      </dgm:t>
    </dgm:pt>
    <dgm:pt modelId="{01D2A7ED-9BA0-444E-89DB-BDCA98D38951}" type="sibTrans" cxnId="{49298D8A-7075-40CA-B0E7-F2D57C3EB32E}">
      <dgm:prSet/>
      <dgm:spPr/>
      <dgm:t>
        <a:bodyPr/>
        <a:lstStyle/>
        <a:p>
          <a:endParaRPr lang="en-US"/>
        </a:p>
      </dgm:t>
    </dgm:pt>
    <dgm:pt modelId="{822A37BD-74DF-498F-A786-C11E2992EEF3}" type="pres">
      <dgm:prSet presAssocID="{D0B74562-5199-46F6-972F-771684506E99}" presName="vert0" presStyleCnt="0">
        <dgm:presLayoutVars>
          <dgm:dir/>
          <dgm:animOne val="branch"/>
          <dgm:animLvl val="lvl"/>
        </dgm:presLayoutVars>
      </dgm:prSet>
      <dgm:spPr/>
    </dgm:pt>
    <dgm:pt modelId="{CA212B12-E4A8-45E1-9915-AFFF15EC8FC3}" type="pres">
      <dgm:prSet presAssocID="{546A347D-EC16-4F63-8CF5-40069DB65738}" presName="thickLine" presStyleLbl="alignNode1" presStyleIdx="0" presStyleCnt="1"/>
      <dgm:spPr/>
    </dgm:pt>
    <dgm:pt modelId="{85F2AD84-2B6D-4AB2-8850-46F67B5036C0}" type="pres">
      <dgm:prSet presAssocID="{546A347D-EC16-4F63-8CF5-40069DB65738}" presName="horz1" presStyleCnt="0"/>
      <dgm:spPr/>
    </dgm:pt>
    <dgm:pt modelId="{11D6ED8E-C7AC-4E9D-A300-64D96D77A71F}" type="pres">
      <dgm:prSet presAssocID="{546A347D-EC16-4F63-8CF5-40069DB65738}" presName="tx1" presStyleLbl="revTx" presStyleIdx="0" presStyleCnt="3"/>
      <dgm:spPr/>
    </dgm:pt>
    <dgm:pt modelId="{DEB847F1-B741-44B9-9767-094321700351}" type="pres">
      <dgm:prSet presAssocID="{546A347D-EC16-4F63-8CF5-40069DB65738}" presName="vert1" presStyleCnt="0"/>
      <dgm:spPr/>
    </dgm:pt>
    <dgm:pt modelId="{D7793730-7B85-4AA3-9D40-2DBD7AB649ED}" type="pres">
      <dgm:prSet presAssocID="{04231B7B-47E4-47CF-8C61-9BE7FB346AE7}" presName="vertSpace2a" presStyleCnt="0"/>
      <dgm:spPr/>
    </dgm:pt>
    <dgm:pt modelId="{EFA16DC9-7238-45E0-8C55-40219B002532}" type="pres">
      <dgm:prSet presAssocID="{04231B7B-47E4-47CF-8C61-9BE7FB346AE7}" presName="horz2" presStyleCnt="0"/>
      <dgm:spPr/>
    </dgm:pt>
    <dgm:pt modelId="{2A86E2C5-D8CA-46D6-A4CB-7BD8635C8FB0}" type="pres">
      <dgm:prSet presAssocID="{04231B7B-47E4-47CF-8C61-9BE7FB346AE7}" presName="horzSpace2" presStyleCnt="0"/>
      <dgm:spPr/>
    </dgm:pt>
    <dgm:pt modelId="{4963149B-6828-4593-BC64-DED0A9B1A50B}" type="pres">
      <dgm:prSet presAssocID="{04231B7B-47E4-47CF-8C61-9BE7FB346AE7}" presName="tx2" presStyleLbl="revTx" presStyleIdx="1" presStyleCnt="3"/>
      <dgm:spPr/>
    </dgm:pt>
    <dgm:pt modelId="{D62176E0-0540-43AB-BE36-B80E9D32D6D6}" type="pres">
      <dgm:prSet presAssocID="{04231B7B-47E4-47CF-8C61-9BE7FB346AE7}" presName="vert2" presStyleCnt="0"/>
      <dgm:spPr/>
    </dgm:pt>
    <dgm:pt modelId="{33B75046-D8D9-4F70-9EEF-5D87006BF82F}" type="pres">
      <dgm:prSet presAssocID="{04231B7B-47E4-47CF-8C61-9BE7FB346AE7}" presName="thinLine2b" presStyleLbl="callout" presStyleIdx="0" presStyleCnt="2"/>
      <dgm:spPr/>
    </dgm:pt>
    <dgm:pt modelId="{DA4D55C5-DA89-439C-923D-30DFF495C9BA}" type="pres">
      <dgm:prSet presAssocID="{04231B7B-47E4-47CF-8C61-9BE7FB346AE7}" presName="vertSpace2b" presStyleCnt="0"/>
      <dgm:spPr/>
    </dgm:pt>
    <dgm:pt modelId="{839923D0-02F9-4D9D-A5C6-A0F5C1249F5E}" type="pres">
      <dgm:prSet presAssocID="{C12C368D-B032-4AC3-978B-28EC47364BCB}" presName="horz2" presStyleCnt="0"/>
      <dgm:spPr/>
    </dgm:pt>
    <dgm:pt modelId="{518F3786-5D2C-4000-A7BF-C7EEDCBAFACC}" type="pres">
      <dgm:prSet presAssocID="{C12C368D-B032-4AC3-978B-28EC47364BCB}" presName="horzSpace2" presStyleCnt="0"/>
      <dgm:spPr/>
    </dgm:pt>
    <dgm:pt modelId="{821A4322-1476-4C57-AA4C-C1AC46AEE5C8}" type="pres">
      <dgm:prSet presAssocID="{C12C368D-B032-4AC3-978B-28EC47364BCB}" presName="tx2" presStyleLbl="revTx" presStyleIdx="2" presStyleCnt="3"/>
      <dgm:spPr/>
    </dgm:pt>
    <dgm:pt modelId="{474F744F-9BC1-4993-9F4A-61FD84847CB8}" type="pres">
      <dgm:prSet presAssocID="{C12C368D-B032-4AC3-978B-28EC47364BCB}" presName="vert2" presStyleCnt="0"/>
      <dgm:spPr/>
    </dgm:pt>
    <dgm:pt modelId="{B7ABDEAD-BFB6-4830-82C0-60224FF0FF4C}" type="pres">
      <dgm:prSet presAssocID="{C12C368D-B032-4AC3-978B-28EC47364BCB}" presName="thinLine2b" presStyleLbl="callout" presStyleIdx="1" presStyleCnt="2"/>
      <dgm:spPr/>
    </dgm:pt>
    <dgm:pt modelId="{97A6066D-47EB-4F85-9B26-C17C946A145A}" type="pres">
      <dgm:prSet presAssocID="{C12C368D-B032-4AC3-978B-28EC47364BCB}" presName="vertSpace2b" presStyleCnt="0"/>
      <dgm:spPr/>
    </dgm:pt>
  </dgm:ptLst>
  <dgm:cxnLst>
    <dgm:cxn modelId="{8A7BE411-134F-4EB1-8D98-2CA90F0A42DC}" srcId="{546A347D-EC16-4F63-8CF5-40069DB65738}" destId="{04231B7B-47E4-47CF-8C61-9BE7FB346AE7}" srcOrd="0" destOrd="0" parTransId="{1E79F868-F74D-4B98-AC28-43EDF9153C0D}" sibTransId="{B850EF27-4E3E-49B2-8A3C-F03702AE09BB}"/>
    <dgm:cxn modelId="{DF12A32F-D1BE-43BE-BF58-F03E32E57E57}" type="presOf" srcId="{04231B7B-47E4-47CF-8C61-9BE7FB346AE7}" destId="{4963149B-6828-4593-BC64-DED0A9B1A50B}" srcOrd="0" destOrd="0" presId="urn:microsoft.com/office/officeart/2008/layout/LinedList"/>
    <dgm:cxn modelId="{9C2BE049-0D46-4D32-8F99-8CB20F396EAD}" type="presOf" srcId="{546A347D-EC16-4F63-8CF5-40069DB65738}" destId="{11D6ED8E-C7AC-4E9D-A300-64D96D77A71F}" srcOrd="0" destOrd="0" presId="urn:microsoft.com/office/officeart/2008/layout/LinedList"/>
    <dgm:cxn modelId="{49298D8A-7075-40CA-B0E7-F2D57C3EB32E}" srcId="{546A347D-EC16-4F63-8CF5-40069DB65738}" destId="{C12C368D-B032-4AC3-978B-28EC47364BCB}" srcOrd="1" destOrd="0" parTransId="{AE0D8295-BAE0-456D-9FEB-DFCEF214DEB3}" sibTransId="{01D2A7ED-9BA0-444E-89DB-BDCA98D38951}"/>
    <dgm:cxn modelId="{26BE7097-E6F1-4F82-93AA-785B53EC38A3}" type="presOf" srcId="{C12C368D-B032-4AC3-978B-28EC47364BCB}" destId="{821A4322-1476-4C57-AA4C-C1AC46AEE5C8}" srcOrd="0" destOrd="0" presId="urn:microsoft.com/office/officeart/2008/layout/LinedList"/>
    <dgm:cxn modelId="{2B738B99-BAB1-45AD-AAC4-58A380FCC84E}" srcId="{D0B74562-5199-46F6-972F-771684506E99}" destId="{546A347D-EC16-4F63-8CF5-40069DB65738}" srcOrd="0" destOrd="0" parTransId="{7D205F07-E9D0-466E-BD41-56EE2B243F73}" sibTransId="{B08B87A0-C170-469F-9B5A-2BC28BDF72CA}"/>
    <dgm:cxn modelId="{307865E9-CE3F-431D-999C-76FF91CFD7C4}" type="presOf" srcId="{D0B74562-5199-46F6-972F-771684506E99}" destId="{822A37BD-74DF-498F-A786-C11E2992EEF3}" srcOrd="0" destOrd="0" presId="urn:microsoft.com/office/officeart/2008/layout/LinedList"/>
    <dgm:cxn modelId="{76C65C9F-56DF-41F6-9C91-6CE9720018C5}" type="presParOf" srcId="{822A37BD-74DF-498F-A786-C11E2992EEF3}" destId="{CA212B12-E4A8-45E1-9915-AFFF15EC8FC3}" srcOrd="0" destOrd="0" presId="urn:microsoft.com/office/officeart/2008/layout/LinedList"/>
    <dgm:cxn modelId="{184F5BC6-9B5D-487F-9640-727A18D46E97}" type="presParOf" srcId="{822A37BD-74DF-498F-A786-C11E2992EEF3}" destId="{85F2AD84-2B6D-4AB2-8850-46F67B5036C0}" srcOrd="1" destOrd="0" presId="urn:microsoft.com/office/officeart/2008/layout/LinedList"/>
    <dgm:cxn modelId="{B9AD76E6-A985-44E4-9E2E-5755ACAFF6C3}" type="presParOf" srcId="{85F2AD84-2B6D-4AB2-8850-46F67B5036C0}" destId="{11D6ED8E-C7AC-4E9D-A300-64D96D77A71F}" srcOrd="0" destOrd="0" presId="urn:microsoft.com/office/officeart/2008/layout/LinedList"/>
    <dgm:cxn modelId="{40235AC6-8182-4F46-8BC3-D8A25652602E}" type="presParOf" srcId="{85F2AD84-2B6D-4AB2-8850-46F67B5036C0}" destId="{DEB847F1-B741-44B9-9767-094321700351}" srcOrd="1" destOrd="0" presId="urn:microsoft.com/office/officeart/2008/layout/LinedList"/>
    <dgm:cxn modelId="{F3F4DBF5-4159-4DD6-A047-2160AC0D6948}" type="presParOf" srcId="{DEB847F1-B741-44B9-9767-094321700351}" destId="{D7793730-7B85-4AA3-9D40-2DBD7AB649ED}" srcOrd="0" destOrd="0" presId="urn:microsoft.com/office/officeart/2008/layout/LinedList"/>
    <dgm:cxn modelId="{8871FB2E-2AA4-419B-BC21-BE15D1B1EB4A}" type="presParOf" srcId="{DEB847F1-B741-44B9-9767-094321700351}" destId="{EFA16DC9-7238-45E0-8C55-40219B002532}" srcOrd="1" destOrd="0" presId="urn:microsoft.com/office/officeart/2008/layout/LinedList"/>
    <dgm:cxn modelId="{C0F6E916-F757-436E-8E98-8C8AF9F56BB2}" type="presParOf" srcId="{EFA16DC9-7238-45E0-8C55-40219B002532}" destId="{2A86E2C5-D8CA-46D6-A4CB-7BD8635C8FB0}" srcOrd="0" destOrd="0" presId="urn:microsoft.com/office/officeart/2008/layout/LinedList"/>
    <dgm:cxn modelId="{534797EA-7760-4AA3-A1EF-BD72D2AA0FAE}" type="presParOf" srcId="{EFA16DC9-7238-45E0-8C55-40219B002532}" destId="{4963149B-6828-4593-BC64-DED0A9B1A50B}" srcOrd="1" destOrd="0" presId="urn:microsoft.com/office/officeart/2008/layout/LinedList"/>
    <dgm:cxn modelId="{2B7DF7EA-FD1D-4EB0-8F35-111CEDDC8D79}" type="presParOf" srcId="{EFA16DC9-7238-45E0-8C55-40219B002532}" destId="{D62176E0-0540-43AB-BE36-B80E9D32D6D6}" srcOrd="2" destOrd="0" presId="urn:microsoft.com/office/officeart/2008/layout/LinedList"/>
    <dgm:cxn modelId="{8ED1BF6C-1F02-4790-AADF-2F24E0778FC5}" type="presParOf" srcId="{DEB847F1-B741-44B9-9767-094321700351}" destId="{33B75046-D8D9-4F70-9EEF-5D87006BF82F}" srcOrd="2" destOrd="0" presId="urn:microsoft.com/office/officeart/2008/layout/LinedList"/>
    <dgm:cxn modelId="{917CEB81-956C-4381-A1C5-89CF88D0B577}" type="presParOf" srcId="{DEB847F1-B741-44B9-9767-094321700351}" destId="{DA4D55C5-DA89-439C-923D-30DFF495C9BA}" srcOrd="3" destOrd="0" presId="urn:microsoft.com/office/officeart/2008/layout/LinedList"/>
    <dgm:cxn modelId="{EF31AF65-76E3-4D0B-8200-49AEF5E837DF}" type="presParOf" srcId="{DEB847F1-B741-44B9-9767-094321700351}" destId="{839923D0-02F9-4D9D-A5C6-A0F5C1249F5E}" srcOrd="4" destOrd="0" presId="urn:microsoft.com/office/officeart/2008/layout/LinedList"/>
    <dgm:cxn modelId="{54E70BE4-FB39-4221-9CDF-4A1BA2FFCA72}" type="presParOf" srcId="{839923D0-02F9-4D9D-A5C6-A0F5C1249F5E}" destId="{518F3786-5D2C-4000-A7BF-C7EEDCBAFACC}" srcOrd="0" destOrd="0" presId="urn:microsoft.com/office/officeart/2008/layout/LinedList"/>
    <dgm:cxn modelId="{57FA76E7-E3D0-49C1-846D-80B6B124C217}" type="presParOf" srcId="{839923D0-02F9-4D9D-A5C6-A0F5C1249F5E}" destId="{821A4322-1476-4C57-AA4C-C1AC46AEE5C8}" srcOrd="1" destOrd="0" presId="urn:microsoft.com/office/officeart/2008/layout/LinedList"/>
    <dgm:cxn modelId="{3AC9E7A3-891E-4031-8CCE-DC88DD6F9963}" type="presParOf" srcId="{839923D0-02F9-4D9D-A5C6-A0F5C1249F5E}" destId="{474F744F-9BC1-4993-9F4A-61FD84847CB8}" srcOrd="2" destOrd="0" presId="urn:microsoft.com/office/officeart/2008/layout/LinedList"/>
    <dgm:cxn modelId="{4B429D3F-B07F-4023-9646-A384D203B565}" type="presParOf" srcId="{DEB847F1-B741-44B9-9767-094321700351}" destId="{B7ABDEAD-BFB6-4830-82C0-60224FF0FF4C}" srcOrd="5" destOrd="0" presId="urn:microsoft.com/office/officeart/2008/layout/LinedList"/>
    <dgm:cxn modelId="{1BDA901B-B0A4-4A86-B3D6-5917D870961C}" type="presParOf" srcId="{DEB847F1-B741-44B9-9767-094321700351}" destId="{97A6066D-47EB-4F85-9B26-C17C946A145A}"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ACB7C-D020-F541-A73C-25F36E171AD5}">
      <dsp:nvSpPr>
        <dsp:cNvPr id="0" name=""/>
        <dsp:cNvSpPr/>
      </dsp:nvSpPr>
      <dsp:spPr>
        <a:xfrm>
          <a:off x="0" y="0"/>
          <a:ext cx="3286125" cy="4351338"/>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155700">
            <a:lnSpc>
              <a:spcPct val="90000"/>
            </a:lnSpc>
            <a:spcBef>
              <a:spcPct val="0"/>
            </a:spcBef>
            <a:spcAft>
              <a:spcPct val="35000"/>
            </a:spcAft>
            <a:buNone/>
          </a:pPr>
          <a:r>
            <a:rPr lang="en-IN" sz="2600" kern="1200" dirty="0"/>
            <a:t>Swarup </a:t>
          </a:r>
        </a:p>
        <a:p>
          <a:pPr marL="0" lvl="0" indent="0" algn="l" defTabSz="1155700">
            <a:lnSpc>
              <a:spcPct val="90000"/>
            </a:lnSpc>
            <a:spcBef>
              <a:spcPct val="0"/>
            </a:spcBef>
            <a:spcAft>
              <a:spcPct val="35000"/>
            </a:spcAft>
            <a:buNone/>
          </a:pPr>
          <a:r>
            <a:rPr lang="en-IN" sz="2600" kern="1200" dirty="0"/>
            <a:t>(Team leader)</a:t>
          </a:r>
        </a:p>
        <a:p>
          <a:pPr marL="0" lvl="0" indent="0" algn="l" defTabSz="1155700">
            <a:lnSpc>
              <a:spcPct val="90000"/>
            </a:lnSpc>
            <a:spcBef>
              <a:spcPct val="0"/>
            </a:spcBef>
            <a:spcAft>
              <a:spcPct val="35000"/>
            </a:spcAft>
            <a:buNone/>
          </a:pPr>
          <a:r>
            <a:rPr lang="en-IN" sz="2600" kern="1200" dirty="0"/>
            <a:t>Data Scientist </a:t>
          </a:r>
          <a:endParaRPr lang="en-US" sz="2600" kern="1200" dirty="0"/>
        </a:p>
      </dsp:txBody>
      <dsp:txXfrm>
        <a:off x="0" y="1653508"/>
        <a:ext cx="3286125" cy="2610802"/>
      </dsp:txXfrm>
    </dsp:sp>
    <dsp:sp modelId="{0D54CD68-3738-6D40-AE4A-B42153F06888}">
      <dsp:nvSpPr>
        <dsp:cNvPr id="0" name=""/>
        <dsp:cNvSpPr/>
      </dsp:nvSpPr>
      <dsp:spPr>
        <a:xfrm>
          <a:off x="990361" y="435133"/>
          <a:ext cx="1305401" cy="1305401"/>
        </a:xfrm>
        <a:prstGeom prst="ellipse">
          <a:avLst/>
        </a:prstGeom>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endParaRPr lang="en-US" sz="4800" kern="1200" dirty="0"/>
        </a:p>
      </dsp:txBody>
      <dsp:txXfrm>
        <a:off x="1181533" y="626305"/>
        <a:ext cx="923057" cy="923057"/>
      </dsp:txXfrm>
    </dsp:sp>
    <dsp:sp modelId="{EC23C867-8FEF-CF4D-A55E-FF44E4293CED}">
      <dsp:nvSpPr>
        <dsp:cNvPr id="0" name=""/>
        <dsp:cNvSpPr/>
      </dsp:nvSpPr>
      <dsp:spPr>
        <a:xfrm>
          <a:off x="0" y="4351266"/>
          <a:ext cx="3286125" cy="7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8634F41-B836-F741-8D5A-CE8505287AC5}">
      <dsp:nvSpPr>
        <dsp:cNvPr id="0" name=""/>
        <dsp:cNvSpPr/>
      </dsp:nvSpPr>
      <dsp:spPr>
        <a:xfrm>
          <a:off x="3614737" y="0"/>
          <a:ext cx="3286125" cy="4351338"/>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155700">
            <a:lnSpc>
              <a:spcPct val="90000"/>
            </a:lnSpc>
            <a:spcBef>
              <a:spcPct val="0"/>
            </a:spcBef>
            <a:spcAft>
              <a:spcPct val="35000"/>
            </a:spcAft>
            <a:buNone/>
          </a:pPr>
          <a:r>
            <a:rPr lang="en-US" sz="2600" kern="1200" dirty="0"/>
            <a:t>Shrestha</a:t>
          </a:r>
        </a:p>
        <a:p>
          <a:pPr marL="0" lvl="0" indent="0" algn="l" defTabSz="1155700">
            <a:lnSpc>
              <a:spcPct val="90000"/>
            </a:lnSpc>
            <a:spcBef>
              <a:spcPct val="0"/>
            </a:spcBef>
            <a:spcAft>
              <a:spcPct val="35000"/>
            </a:spcAft>
            <a:buNone/>
          </a:pPr>
          <a:r>
            <a:rPr lang="en-US" sz="2600" kern="1200" dirty="0"/>
            <a:t>ML Engineer</a:t>
          </a:r>
        </a:p>
      </dsp:txBody>
      <dsp:txXfrm>
        <a:off x="3614737" y="1653508"/>
        <a:ext cx="3286125" cy="2610802"/>
      </dsp:txXfrm>
    </dsp:sp>
    <dsp:sp modelId="{6DFB17FF-DE8A-5B49-8F46-3CED02F90662}">
      <dsp:nvSpPr>
        <dsp:cNvPr id="0" name=""/>
        <dsp:cNvSpPr/>
      </dsp:nvSpPr>
      <dsp:spPr>
        <a:xfrm>
          <a:off x="4605099" y="435133"/>
          <a:ext cx="1305401" cy="1305401"/>
        </a:xfrm>
        <a:prstGeom prst="ellipse">
          <a:avLst/>
        </a:prstGeom>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endParaRPr lang="en-US" sz="4800" kern="1200" dirty="0"/>
        </a:p>
      </dsp:txBody>
      <dsp:txXfrm>
        <a:off x="4796271" y="626305"/>
        <a:ext cx="923057" cy="923057"/>
      </dsp:txXfrm>
    </dsp:sp>
    <dsp:sp modelId="{3BD2135E-F6DB-C84F-BF31-431F57DD7BA9}">
      <dsp:nvSpPr>
        <dsp:cNvPr id="0" name=""/>
        <dsp:cNvSpPr/>
      </dsp:nvSpPr>
      <dsp:spPr>
        <a:xfrm>
          <a:off x="3614737" y="4351266"/>
          <a:ext cx="3286125" cy="7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328397D-08BB-E643-9B2D-F1B646DDA64D}">
      <dsp:nvSpPr>
        <dsp:cNvPr id="0" name=""/>
        <dsp:cNvSpPr/>
      </dsp:nvSpPr>
      <dsp:spPr>
        <a:xfrm>
          <a:off x="7229475" y="0"/>
          <a:ext cx="3286125" cy="4351338"/>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155700">
            <a:lnSpc>
              <a:spcPct val="90000"/>
            </a:lnSpc>
            <a:spcBef>
              <a:spcPct val="0"/>
            </a:spcBef>
            <a:spcAft>
              <a:spcPct val="35000"/>
            </a:spcAft>
            <a:buNone/>
          </a:pPr>
          <a:r>
            <a:rPr lang="en-US" sz="2600" kern="1200" dirty="0"/>
            <a:t>Nikesh</a:t>
          </a:r>
        </a:p>
        <a:p>
          <a:pPr marL="0" lvl="0" indent="0" algn="l" defTabSz="1155700">
            <a:lnSpc>
              <a:spcPct val="90000"/>
            </a:lnSpc>
            <a:spcBef>
              <a:spcPct val="0"/>
            </a:spcBef>
            <a:spcAft>
              <a:spcPct val="35000"/>
            </a:spcAft>
            <a:buNone/>
          </a:pPr>
          <a:r>
            <a:rPr lang="en-US" sz="2600" kern="1200" dirty="0"/>
            <a:t>Data Engineer</a:t>
          </a:r>
        </a:p>
      </dsp:txBody>
      <dsp:txXfrm>
        <a:off x="7229475" y="1653508"/>
        <a:ext cx="3286125" cy="2610802"/>
      </dsp:txXfrm>
    </dsp:sp>
    <dsp:sp modelId="{083E849E-AEC0-CC41-8AD6-EE9377B8C076}">
      <dsp:nvSpPr>
        <dsp:cNvPr id="0" name=""/>
        <dsp:cNvSpPr/>
      </dsp:nvSpPr>
      <dsp:spPr>
        <a:xfrm>
          <a:off x="8219836" y="435133"/>
          <a:ext cx="1305401" cy="1305401"/>
        </a:xfrm>
        <a:prstGeom prst="ellipse">
          <a:avLst/>
        </a:prstGeo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endParaRPr lang="en-US" sz="4800" kern="1200" dirty="0"/>
        </a:p>
      </dsp:txBody>
      <dsp:txXfrm>
        <a:off x="8411008" y="626305"/>
        <a:ext cx="923057" cy="923057"/>
      </dsp:txXfrm>
    </dsp:sp>
    <dsp:sp modelId="{75B1A9B9-5083-3A48-BD78-14505D657CE5}">
      <dsp:nvSpPr>
        <dsp:cNvPr id="0" name=""/>
        <dsp:cNvSpPr/>
      </dsp:nvSpPr>
      <dsp:spPr>
        <a:xfrm>
          <a:off x="7229475" y="4351266"/>
          <a:ext cx="3286125" cy="7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0F65E-4E7A-1C4B-B3DC-CE8DD7B9282E}">
      <dsp:nvSpPr>
        <dsp:cNvPr id="0" name=""/>
        <dsp:cNvSpPr/>
      </dsp:nvSpPr>
      <dsp:spPr>
        <a:xfrm>
          <a:off x="0" y="2175669"/>
          <a:ext cx="10515600"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1">
          <a:scrgbClr r="0" g="0" b="0"/>
        </a:lnRef>
        <a:fillRef idx="1">
          <a:scrgbClr r="0" g="0" b="0"/>
        </a:fillRef>
        <a:effectRef idx="0">
          <a:scrgbClr r="0" g="0" b="0"/>
        </a:effectRef>
        <a:fontRef idx="minor"/>
      </dsp:style>
    </dsp:sp>
    <dsp:sp modelId="{5E1A2196-C93B-DB46-B01D-13D8AE3FAA46}">
      <dsp:nvSpPr>
        <dsp:cNvPr id="0" name=""/>
        <dsp:cNvSpPr/>
      </dsp:nvSpPr>
      <dsp:spPr>
        <a:xfrm rot="8100000">
          <a:off x="68112" y="501406"/>
          <a:ext cx="319993" cy="319993"/>
        </a:xfrm>
        <a:prstGeom prst="teardrop">
          <a:avLst>
            <a:gd name="adj" fmla="val 115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CC358C8-881A-2A45-A6DA-34A5F7CB1DC2}">
      <dsp:nvSpPr>
        <dsp:cNvPr id="0" name=""/>
        <dsp:cNvSpPr/>
      </dsp:nvSpPr>
      <dsp:spPr>
        <a:xfrm>
          <a:off x="103661" y="536955"/>
          <a:ext cx="248896" cy="248896"/>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BA170278-170E-A840-A1F7-969EDD82A8D6}">
      <dsp:nvSpPr>
        <dsp:cNvPr id="0" name=""/>
        <dsp:cNvSpPr/>
      </dsp:nvSpPr>
      <dsp:spPr>
        <a:xfrm>
          <a:off x="454379" y="887672"/>
          <a:ext cx="349808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D.C.'s population grew 15% from 2010 to 2020</a:t>
          </a:r>
        </a:p>
      </dsp:txBody>
      <dsp:txXfrm>
        <a:off x="454379" y="887672"/>
        <a:ext cx="3498086" cy="1287996"/>
      </dsp:txXfrm>
    </dsp:sp>
    <dsp:sp modelId="{6D2F510C-F06B-6443-99EA-2D54889B9106}">
      <dsp:nvSpPr>
        <dsp:cNvPr id="0" name=""/>
        <dsp:cNvSpPr/>
      </dsp:nvSpPr>
      <dsp:spPr>
        <a:xfrm>
          <a:off x="454379" y="435133"/>
          <a:ext cx="349808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2010–2020</a:t>
          </a:r>
        </a:p>
      </dsp:txBody>
      <dsp:txXfrm>
        <a:off x="454379" y="435133"/>
        <a:ext cx="3498086" cy="452539"/>
      </dsp:txXfrm>
    </dsp:sp>
    <dsp:sp modelId="{DBBED263-0BD0-2B48-964D-E5FEFC1CDBD2}">
      <dsp:nvSpPr>
        <dsp:cNvPr id="0" name=""/>
        <dsp:cNvSpPr/>
      </dsp:nvSpPr>
      <dsp:spPr>
        <a:xfrm>
          <a:off x="228109" y="887672"/>
          <a:ext cx="0" cy="1287996"/>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045C247-9C86-4D41-AB34-29791334DFBE}">
      <dsp:nvSpPr>
        <dsp:cNvPr id="0" name=""/>
        <dsp:cNvSpPr/>
      </dsp:nvSpPr>
      <dsp:spPr>
        <a:xfrm>
          <a:off x="186507" y="2134940"/>
          <a:ext cx="81457" cy="81457"/>
        </a:xfrm>
        <a:prstGeom prst="ellipse">
          <a:avLst/>
        </a:prstGeom>
        <a:gradFill rotWithShape="0">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80B6613-8187-5743-AFEE-9D597A3301BA}">
      <dsp:nvSpPr>
        <dsp:cNvPr id="0" name=""/>
        <dsp:cNvSpPr/>
      </dsp:nvSpPr>
      <dsp:spPr>
        <a:xfrm rot="18900000">
          <a:off x="2167232" y="3529937"/>
          <a:ext cx="319993" cy="319993"/>
        </a:xfrm>
        <a:prstGeom prst="teardrop">
          <a:avLst>
            <a:gd name="adj" fmla="val 115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D06CE68-6B5F-DD4C-98B0-14BF4E116034}">
      <dsp:nvSpPr>
        <dsp:cNvPr id="0" name=""/>
        <dsp:cNvSpPr/>
      </dsp:nvSpPr>
      <dsp:spPr>
        <a:xfrm>
          <a:off x="2202780" y="3565486"/>
          <a:ext cx="248896" cy="248896"/>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6D6FD21E-1CF1-7746-919D-483F501BEA72}">
      <dsp:nvSpPr>
        <dsp:cNvPr id="0" name=""/>
        <dsp:cNvSpPr/>
      </dsp:nvSpPr>
      <dsp:spPr>
        <a:xfrm>
          <a:off x="2553498" y="2175669"/>
          <a:ext cx="349808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Nearly 690,000 residents in 2020</a:t>
          </a:r>
        </a:p>
      </dsp:txBody>
      <dsp:txXfrm>
        <a:off x="2553498" y="2175669"/>
        <a:ext cx="3498086" cy="1287996"/>
      </dsp:txXfrm>
    </dsp:sp>
    <dsp:sp modelId="{1448B090-61E9-5147-AF08-8A714A228CE6}">
      <dsp:nvSpPr>
        <dsp:cNvPr id="0" name=""/>
        <dsp:cNvSpPr/>
      </dsp:nvSpPr>
      <dsp:spPr>
        <a:xfrm>
          <a:off x="2553498" y="3463665"/>
          <a:ext cx="349808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2020</a:t>
          </a:r>
        </a:p>
      </dsp:txBody>
      <dsp:txXfrm>
        <a:off x="2553498" y="3463665"/>
        <a:ext cx="3498086" cy="452539"/>
      </dsp:txXfrm>
    </dsp:sp>
    <dsp:sp modelId="{FE674C23-AE02-FC47-8142-435DB6B8FADE}">
      <dsp:nvSpPr>
        <dsp:cNvPr id="0" name=""/>
        <dsp:cNvSpPr/>
      </dsp:nvSpPr>
      <dsp:spPr>
        <a:xfrm>
          <a:off x="2327228" y="2175669"/>
          <a:ext cx="0" cy="1287996"/>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BA3BCA-C61F-374F-A057-D983985E2C18}">
      <dsp:nvSpPr>
        <dsp:cNvPr id="0" name=""/>
        <dsp:cNvSpPr/>
      </dsp:nvSpPr>
      <dsp:spPr>
        <a:xfrm>
          <a:off x="2285627" y="2134940"/>
          <a:ext cx="81457" cy="81457"/>
        </a:xfrm>
        <a:prstGeom prst="ellipse">
          <a:avLst/>
        </a:prstGeom>
        <a:gradFill rotWithShape="0">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0AFB52C-287F-AC41-9194-65F1687E427F}">
      <dsp:nvSpPr>
        <dsp:cNvPr id="0" name=""/>
        <dsp:cNvSpPr/>
      </dsp:nvSpPr>
      <dsp:spPr>
        <a:xfrm rot="8100000">
          <a:off x="4266351" y="501406"/>
          <a:ext cx="319993" cy="319993"/>
        </a:xfrm>
        <a:prstGeom prst="teardrop">
          <a:avLst>
            <a:gd name="adj" fmla="val 115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473CBF7-DDAC-E54C-AD2C-19AE21707BBC}">
      <dsp:nvSpPr>
        <dsp:cNvPr id="0" name=""/>
        <dsp:cNvSpPr/>
      </dsp:nvSpPr>
      <dsp:spPr>
        <a:xfrm>
          <a:off x="4301899" y="536955"/>
          <a:ext cx="248896" cy="248896"/>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CD485FD2-1DBE-BC4A-BA84-6F89A286811E}">
      <dsp:nvSpPr>
        <dsp:cNvPr id="0" name=""/>
        <dsp:cNvSpPr/>
      </dsp:nvSpPr>
      <dsp:spPr>
        <a:xfrm>
          <a:off x="4652617" y="887672"/>
          <a:ext cx="349808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Lost about 20,000 residents in 2021</a:t>
          </a:r>
        </a:p>
      </dsp:txBody>
      <dsp:txXfrm>
        <a:off x="4652617" y="887672"/>
        <a:ext cx="3498086" cy="1287996"/>
      </dsp:txXfrm>
    </dsp:sp>
    <dsp:sp modelId="{832DDD7B-5EA4-F443-8BC1-2C793C8CC16B}">
      <dsp:nvSpPr>
        <dsp:cNvPr id="0" name=""/>
        <dsp:cNvSpPr/>
      </dsp:nvSpPr>
      <dsp:spPr>
        <a:xfrm>
          <a:off x="4652617" y="435133"/>
          <a:ext cx="349808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2021</a:t>
          </a:r>
        </a:p>
      </dsp:txBody>
      <dsp:txXfrm>
        <a:off x="4652617" y="435133"/>
        <a:ext cx="3498086" cy="452539"/>
      </dsp:txXfrm>
    </dsp:sp>
    <dsp:sp modelId="{A5D1C1F2-8502-214A-8C7E-62906380C093}">
      <dsp:nvSpPr>
        <dsp:cNvPr id="0" name=""/>
        <dsp:cNvSpPr/>
      </dsp:nvSpPr>
      <dsp:spPr>
        <a:xfrm>
          <a:off x="4426348" y="887672"/>
          <a:ext cx="0" cy="1287996"/>
        </a:xfrm>
        <a:prstGeom prst="line">
          <a:avLst/>
        </a:prstGeom>
        <a:noFill/>
        <a:ln w="1270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CFDE219-AE43-7A4F-9C5B-1BB5221C255F}">
      <dsp:nvSpPr>
        <dsp:cNvPr id="0" name=""/>
        <dsp:cNvSpPr/>
      </dsp:nvSpPr>
      <dsp:spPr>
        <a:xfrm>
          <a:off x="4384746" y="2134940"/>
          <a:ext cx="81457" cy="81457"/>
        </a:xfrm>
        <a:prstGeom prst="ellipse">
          <a:avLst/>
        </a:prstGeom>
        <a:gradFill rotWithShape="0">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6C53844-E9F1-EE46-A9CD-B4D09C72D6E1}">
      <dsp:nvSpPr>
        <dsp:cNvPr id="0" name=""/>
        <dsp:cNvSpPr/>
      </dsp:nvSpPr>
      <dsp:spPr>
        <a:xfrm rot="18900000">
          <a:off x="6365470" y="3529937"/>
          <a:ext cx="319993" cy="319993"/>
        </a:xfrm>
        <a:prstGeom prst="teardrop">
          <a:avLst>
            <a:gd name="adj" fmla="val 115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4137774-C64D-554C-85B8-B7B8067F28F5}">
      <dsp:nvSpPr>
        <dsp:cNvPr id="0" name=""/>
        <dsp:cNvSpPr/>
      </dsp:nvSpPr>
      <dsp:spPr>
        <a:xfrm>
          <a:off x="6401019" y="3565486"/>
          <a:ext cx="248896" cy="248896"/>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6846D7A4-353D-DF49-98DB-1A2740D60F6B}">
      <dsp:nvSpPr>
        <dsp:cNvPr id="0" name=""/>
        <dsp:cNvSpPr/>
      </dsp:nvSpPr>
      <dsp:spPr>
        <a:xfrm>
          <a:off x="6751736" y="2175669"/>
          <a:ext cx="349808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As of January 2023, D.C currently has about 671,000 residents</a:t>
          </a:r>
        </a:p>
      </dsp:txBody>
      <dsp:txXfrm>
        <a:off x="6751736" y="2175669"/>
        <a:ext cx="3498086" cy="1287996"/>
      </dsp:txXfrm>
    </dsp:sp>
    <dsp:sp modelId="{9A2BBCF0-083B-524D-A7DE-8FDCB78AD345}">
      <dsp:nvSpPr>
        <dsp:cNvPr id="0" name=""/>
        <dsp:cNvSpPr/>
      </dsp:nvSpPr>
      <dsp:spPr>
        <a:xfrm>
          <a:off x="6751736" y="3463665"/>
          <a:ext cx="349808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Jan. 2023</a:t>
          </a:r>
        </a:p>
      </dsp:txBody>
      <dsp:txXfrm>
        <a:off x="6751736" y="3463665"/>
        <a:ext cx="3498086" cy="452539"/>
      </dsp:txXfrm>
    </dsp:sp>
    <dsp:sp modelId="{A2E4953B-44D4-4044-BAA8-14C1454F16CB}">
      <dsp:nvSpPr>
        <dsp:cNvPr id="0" name=""/>
        <dsp:cNvSpPr/>
      </dsp:nvSpPr>
      <dsp:spPr>
        <a:xfrm>
          <a:off x="6525467" y="2175669"/>
          <a:ext cx="0" cy="1287996"/>
        </a:xfrm>
        <a:prstGeom prst="line">
          <a:avLst/>
        </a:prstGeom>
        <a:noFill/>
        <a:ln w="1270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C314592-1ABD-464A-9537-49580D5294F7}">
      <dsp:nvSpPr>
        <dsp:cNvPr id="0" name=""/>
        <dsp:cNvSpPr/>
      </dsp:nvSpPr>
      <dsp:spPr>
        <a:xfrm>
          <a:off x="6483865" y="2134940"/>
          <a:ext cx="81457" cy="81457"/>
        </a:xfrm>
        <a:prstGeom prst="ellipse">
          <a:avLst/>
        </a:prstGeom>
        <a:gradFill rotWithShape="0">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AF554-DAD2-43F2-B0B4-92E8FDCC43B5}">
      <dsp:nvSpPr>
        <dsp:cNvPr id="0" name=""/>
        <dsp:cNvSpPr/>
      </dsp:nvSpPr>
      <dsp:spPr>
        <a:xfrm>
          <a:off x="212335"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D7B01F-2DDF-4773-B7DA-CEB5CECF9C78}">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8B1D4D-D60A-4F2A-BD5C-0ADCD0978BED}">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Source: Open Data DC</a:t>
          </a:r>
          <a:br>
            <a:rPr lang="en-US" sz="1100" kern="1200" dirty="0"/>
          </a:br>
          <a:r>
            <a:rPr lang="en-US" sz="1100" b="0" i="0" kern="1200" dirty="0">
              <a:hlinkClick xmlns:r="http://schemas.openxmlformats.org/officeDocument/2006/relationships" r:id="rId3"/>
            </a:rPr>
            <a:t>https://opendata.dc.gov/datasets/DCGIS::computer-assisted-mass-appraisal-residential/explore</a:t>
          </a:r>
          <a:r>
            <a:rPr lang="en-US" sz="1100" kern="1200" dirty="0"/>
            <a:t> </a:t>
          </a:r>
        </a:p>
      </dsp:txBody>
      <dsp:txXfrm>
        <a:off x="1834517" y="469890"/>
        <a:ext cx="3148942" cy="1335915"/>
      </dsp:txXfrm>
    </dsp:sp>
    <dsp:sp modelId="{CBE8032C-B5A4-47BE-ACCB-DB6C5E49D877}">
      <dsp:nvSpPr>
        <dsp:cNvPr id="0" name=""/>
        <dsp:cNvSpPr/>
      </dsp:nvSpPr>
      <dsp:spPr>
        <a:xfrm>
          <a:off x="5532139"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2691F5-7E31-4C26-A644-C5DC23657D34}">
      <dsp:nvSpPr>
        <dsp:cNvPr id="0" name=""/>
        <dsp:cNvSpPr/>
      </dsp:nvSpPr>
      <dsp:spPr>
        <a:xfrm>
          <a:off x="5812681" y="750432"/>
          <a:ext cx="774830" cy="77483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CC7A2B-68F7-4890-BD58-BC019BC7F3A8}">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Describes the sale history for active properties listed among the District of Columbia’s real property tax assessment roll</a:t>
          </a:r>
        </a:p>
      </dsp:txBody>
      <dsp:txXfrm>
        <a:off x="7154322" y="469890"/>
        <a:ext cx="3148942" cy="1335915"/>
      </dsp:txXfrm>
    </dsp:sp>
    <dsp:sp modelId="{AA8C5D3D-3B2D-4968-A764-475F3D08E6A7}">
      <dsp:nvSpPr>
        <dsp:cNvPr id="0" name=""/>
        <dsp:cNvSpPr/>
      </dsp:nvSpPr>
      <dsp:spPr>
        <a:xfrm>
          <a:off x="212335"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7AE71F-DEE4-40C6-9CEE-5880A4D18F4E}">
      <dsp:nvSpPr>
        <dsp:cNvPr id="0" name=""/>
        <dsp:cNvSpPr/>
      </dsp:nvSpPr>
      <dsp:spPr>
        <a:xfrm>
          <a:off x="492877" y="2826074"/>
          <a:ext cx="774830" cy="774830"/>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3A2631-0AC9-4A65-9BDC-CFC8D8AA8FEB}">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All housing types included</a:t>
          </a:r>
        </a:p>
      </dsp:txBody>
      <dsp:txXfrm>
        <a:off x="1834517" y="2545532"/>
        <a:ext cx="3148942" cy="1335915"/>
      </dsp:txXfrm>
    </dsp:sp>
    <dsp:sp modelId="{FBAF1BD8-6E76-46CE-BC73-66C5EDDCAE9F}">
      <dsp:nvSpPr>
        <dsp:cNvPr id="0" name=""/>
        <dsp:cNvSpPr/>
      </dsp:nvSpPr>
      <dsp:spPr>
        <a:xfrm>
          <a:off x="5532139"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52C5E9-1F6F-40E8-A9CF-0B8201B998DD}">
      <dsp:nvSpPr>
        <dsp:cNvPr id="0" name=""/>
        <dsp:cNvSpPr/>
      </dsp:nvSpPr>
      <dsp:spPr>
        <a:xfrm>
          <a:off x="5812681" y="2826074"/>
          <a:ext cx="774830" cy="774830"/>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5B588-5841-4A8E-B352-F219415E4CFD}">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About 108,996 rows and 39 columns describing property attributes</a:t>
          </a:r>
        </a:p>
      </dsp:txBody>
      <dsp:txXfrm>
        <a:off x="7154322" y="2545532"/>
        <a:ext cx="3148942" cy="13359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848CCC-7C6F-482B-86C1-263693FFB836}">
      <dsp:nvSpPr>
        <dsp:cNvPr id="0" name=""/>
        <dsp:cNvSpPr/>
      </dsp:nvSpPr>
      <dsp:spPr>
        <a:xfrm>
          <a:off x="5527" y="360298"/>
          <a:ext cx="1097489" cy="10974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ED41C8-5A52-48CC-9AF0-EC5AC16221DF}">
      <dsp:nvSpPr>
        <dsp:cNvPr id="0" name=""/>
        <dsp:cNvSpPr/>
      </dsp:nvSpPr>
      <dsp:spPr>
        <a:xfrm>
          <a:off x="5527" y="1613962"/>
          <a:ext cx="3135684" cy="587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1. What are the characteristics of an average residential property?</a:t>
          </a:r>
        </a:p>
      </dsp:txBody>
      <dsp:txXfrm>
        <a:off x="5527" y="1613962"/>
        <a:ext cx="3135684" cy="587940"/>
      </dsp:txXfrm>
    </dsp:sp>
    <dsp:sp modelId="{9537FFC0-6071-47AE-A5D6-F161C0FD06C2}">
      <dsp:nvSpPr>
        <dsp:cNvPr id="0" name=""/>
        <dsp:cNvSpPr/>
      </dsp:nvSpPr>
      <dsp:spPr>
        <a:xfrm>
          <a:off x="5527" y="2274542"/>
          <a:ext cx="3135684" cy="1717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Which heating type is the most common in residential properties in this dataset, and what is the percentage of properties with this heating type?</a:t>
          </a:r>
        </a:p>
        <a:p>
          <a:pPr marL="0" lvl="0" indent="0" algn="l" defTabSz="488950">
            <a:lnSpc>
              <a:spcPct val="90000"/>
            </a:lnSpc>
            <a:spcBef>
              <a:spcPct val="0"/>
            </a:spcBef>
            <a:spcAft>
              <a:spcPct val="35000"/>
            </a:spcAft>
            <a:buNone/>
          </a:pPr>
          <a:r>
            <a:rPr lang="en-US" sz="1100" kern="1200"/>
            <a:t>What is the average number of bathrooms and half-bathrooms in residential properties in this dataset?</a:t>
          </a:r>
        </a:p>
        <a:p>
          <a:pPr marL="0" lvl="0" indent="0" algn="l" defTabSz="488950">
            <a:lnSpc>
              <a:spcPct val="90000"/>
            </a:lnSpc>
            <a:spcBef>
              <a:spcPct val="0"/>
            </a:spcBef>
            <a:spcAft>
              <a:spcPct val="35000"/>
            </a:spcAft>
            <a:buNone/>
          </a:pPr>
          <a:r>
            <a:rPr lang="en-US" sz="1100" kern="1200"/>
            <a:t>What is the average land area of residential properties in this dataset, and how does this vary by number of bedrooms?</a:t>
          </a:r>
        </a:p>
        <a:p>
          <a:pPr marL="0" lvl="0" indent="0" algn="l" defTabSz="488950">
            <a:lnSpc>
              <a:spcPct val="90000"/>
            </a:lnSpc>
            <a:spcBef>
              <a:spcPct val="0"/>
            </a:spcBef>
            <a:spcAft>
              <a:spcPct val="35000"/>
            </a:spcAft>
            <a:buNone/>
          </a:pPr>
          <a:r>
            <a:rPr lang="en-US" sz="1100" kern="1200"/>
            <a:t>How has the gross building area of residential properties in this dataset changed over time?</a:t>
          </a:r>
        </a:p>
      </dsp:txBody>
      <dsp:txXfrm>
        <a:off x="5527" y="2274542"/>
        <a:ext cx="3135684" cy="1717702"/>
      </dsp:txXfrm>
    </dsp:sp>
    <dsp:sp modelId="{214BCAD1-FDC0-41D3-ABAD-075FBDE16514}">
      <dsp:nvSpPr>
        <dsp:cNvPr id="0" name=""/>
        <dsp:cNvSpPr/>
      </dsp:nvSpPr>
      <dsp:spPr>
        <a:xfrm>
          <a:off x="3689957" y="360298"/>
          <a:ext cx="1097489" cy="10974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32EDCB-588B-4D97-8D9C-E3A2667AB2B1}">
      <dsp:nvSpPr>
        <dsp:cNvPr id="0" name=""/>
        <dsp:cNvSpPr/>
      </dsp:nvSpPr>
      <dsp:spPr>
        <a:xfrm>
          <a:off x="3689957" y="1613962"/>
          <a:ext cx="3135684" cy="587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2. Which variables have an impact on sale price, and how strong is that impact?</a:t>
          </a:r>
        </a:p>
      </dsp:txBody>
      <dsp:txXfrm>
        <a:off x="3689957" y="1613962"/>
        <a:ext cx="3135684" cy="587940"/>
      </dsp:txXfrm>
    </dsp:sp>
    <dsp:sp modelId="{ECC8653D-1E72-4CAD-93F9-7C5250C27AA4}">
      <dsp:nvSpPr>
        <dsp:cNvPr id="0" name=""/>
        <dsp:cNvSpPr/>
      </dsp:nvSpPr>
      <dsp:spPr>
        <a:xfrm>
          <a:off x="3689957" y="2274542"/>
          <a:ext cx="3135684" cy="1717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Is there a correlation between the number of bedrooms and the sale price of a residential property in this dataset?</a:t>
          </a:r>
        </a:p>
        <a:p>
          <a:pPr marL="0" lvl="0" indent="0" algn="l" defTabSz="488950">
            <a:lnSpc>
              <a:spcPct val="90000"/>
            </a:lnSpc>
            <a:spcBef>
              <a:spcPct val="0"/>
            </a:spcBef>
            <a:spcAft>
              <a:spcPct val="35000"/>
            </a:spcAft>
            <a:buNone/>
          </a:pPr>
          <a:r>
            <a:rPr lang="en-US" sz="1100" kern="1200"/>
            <a:t>Is there a correlation between the grade and the sale price of a residential property in this dataset?</a:t>
          </a:r>
        </a:p>
        <a:p>
          <a:pPr marL="0" lvl="0" indent="0" algn="l" defTabSz="488950">
            <a:lnSpc>
              <a:spcPct val="90000"/>
            </a:lnSpc>
            <a:spcBef>
              <a:spcPct val="0"/>
            </a:spcBef>
            <a:spcAft>
              <a:spcPct val="35000"/>
            </a:spcAft>
            <a:buNone/>
          </a:pPr>
          <a:r>
            <a:rPr lang="en-US" sz="1100" kern="1200"/>
            <a:t>Is there a correlation between gross building area and sale price?</a:t>
          </a:r>
        </a:p>
      </dsp:txBody>
      <dsp:txXfrm>
        <a:off x="3689957" y="2274542"/>
        <a:ext cx="3135684" cy="1717702"/>
      </dsp:txXfrm>
    </dsp:sp>
    <dsp:sp modelId="{3F2CA65E-5CA0-43A0-90F1-B20A525FD488}">
      <dsp:nvSpPr>
        <dsp:cNvPr id="0" name=""/>
        <dsp:cNvSpPr/>
      </dsp:nvSpPr>
      <dsp:spPr>
        <a:xfrm>
          <a:off x="7374387" y="360298"/>
          <a:ext cx="1097489" cy="10974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CEE972-90FF-4F59-9E53-9CF5A4BF4377}">
      <dsp:nvSpPr>
        <dsp:cNvPr id="0" name=""/>
        <dsp:cNvSpPr/>
      </dsp:nvSpPr>
      <dsp:spPr>
        <a:xfrm>
          <a:off x="7374387" y="1613962"/>
          <a:ext cx="3135684" cy="587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3. Did COVID-19 have an impact on residential sale prices? If so how big was that impact?</a:t>
          </a:r>
        </a:p>
      </dsp:txBody>
      <dsp:txXfrm>
        <a:off x="7374387" y="1613962"/>
        <a:ext cx="3135684" cy="587940"/>
      </dsp:txXfrm>
    </dsp:sp>
    <dsp:sp modelId="{14F3662C-41B5-4981-A100-E4147114FE65}">
      <dsp:nvSpPr>
        <dsp:cNvPr id="0" name=""/>
        <dsp:cNvSpPr/>
      </dsp:nvSpPr>
      <dsp:spPr>
        <a:xfrm>
          <a:off x="7374387" y="2274542"/>
          <a:ext cx="3135684" cy="171770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B1E1D-0E50-4CA4-B1EB-3713DA365F89}">
      <dsp:nvSpPr>
        <dsp:cNvPr id="0" name=""/>
        <dsp:cNvSpPr/>
      </dsp:nvSpPr>
      <dsp:spPr>
        <a:xfrm>
          <a:off x="205509" y="619429"/>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47E58E-DEDF-4B9D-9AC4-EFEC732EC5FE}">
      <dsp:nvSpPr>
        <dsp:cNvPr id="0" name=""/>
        <dsp:cNvSpPr/>
      </dsp:nvSpPr>
      <dsp:spPr>
        <a:xfrm>
          <a:off x="396960" y="810880"/>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EA387A-23B0-4E69-B8D2-6C1C73EF897D}">
      <dsp:nvSpPr>
        <dsp:cNvPr id="0" name=""/>
        <dsp:cNvSpPr/>
      </dsp:nvSpPr>
      <dsp:spPr>
        <a:xfrm>
          <a:off x="1312541" y="619429"/>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X : bathrm, bedrm, grade, heat, cndtn</a:t>
          </a:r>
        </a:p>
      </dsp:txBody>
      <dsp:txXfrm>
        <a:off x="1312541" y="619429"/>
        <a:ext cx="2148945" cy="911674"/>
      </dsp:txXfrm>
    </dsp:sp>
    <dsp:sp modelId="{A1BD7B7C-F9D1-46BB-BF70-3E1F83035798}">
      <dsp:nvSpPr>
        <dsp:cNvPr id="0" name=""/>
        <dsp:cNvSpPr/>
      </dsp:nvSpPr>
      <dsp:spPr>
        <a:xfrm>
          <a:off x="3835925" y="619429"/>
          <a:ext cx="911674" cy="9116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938E46-1E52-4E1E-9693-403B10C22891}">
      <dsp:nvSpPr>
        <dsp:cNvPr id="0" name=""/>
        <dsp:cNvSpPr/>
      </dsp:nvSpPr>
      <dsp:spPr>
        <a:xfrm>
          <a:off x="4027376" y="810880"/>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61A4FC-121A-40BB-918E-1C0EB74D682B}">
      <dsp:nvSpPr>
        <dsp:cNvPr id="0" name=""/>
        <dsp:cNvSpPr/>
      </dsp:nvSpPr>
      <dsp:spPr>
        <a:xfrm>
          <a:off x="4942957" y="619429"/>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Y: price</a:t>
          </a:r>
        </a:p>
      </dsp:txBody>
      <dsp:txXfrm>
        <a:off x="4942957" y="619429"/>
        <a:ext cx="2148945" cy="911674"/>
      </dsp:txXfrm>
    </dsp:sp>
    <dsp:sp modelId="{74BC43D4-FF32-4C81-8481-0E8C133B980B}">
      <dsp:nvSpPr>
        <dsp:cNvPr id="0" name=""/>
        <dsp:cNvSpPr/>
      </dsp:nvSpPr>
      <dsp:spPr>
        <a:xfrm>
          <a:off x="7466341" y="619429"/>
          <a:ext cx="911674" cy="91167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56D1E9-BBF4-45D7-BCA4-6AB07403BFC4}">
      <dsp:nvSpPr>
        <dsp:cNvPr id="0" name=""/>
        <dsp:cNvSpPr/>
      </dsp:nvSpPr>
      <dsp:spPr>
        <a:xfrm>
          <a:off x="7657792" y="810880"/>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981A19-2D45-4715-9541-5A7B82125C01}">
      <dsp:nvSpPr>
        <dsp:cNvPr id="0" name=""/>
        <dsp:cNvSpPr/>
      </dsp:nvSpPr>
      <dsp:spPr>
        <a:xfrm>
          <a:off x="8573374" y="619429"/>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A one-unit increase in the number of bedrooms is associated with a $13,613 increase in sale price.</a:t>
          </a:r>
        </a:p>
      </dsp:txBody>
      <dsp:txXfrm>
        <a:off x="8573374" y="619429"/>
        <a:ext cx="2148945" cy="911674"/>
      </dsp:txXfrm>
    </dsp:sp>
    <dsp:sp modelId="{E4811A23-FD02-41A9-A5A0-A8FBE3DBC78D}">
      <dsp:nvSpPr>
        <dsp:cNvPr id="0" name=""/>
        <dsp:cNvSpPr/>
      </dsp:nvSpPr>
      <dsp:spPr>
        <a:xfrm>
          <a:off x="205509" y="2158301"/>
          <a:ext cx="911674" cy="91167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73288F-9347-447F-8B42-24B6B63B4889}">
      <dsp:nvSpPr>
        <dsp:cNvPr id="0" name=""/>
        <dsp:cNvSpPr/>
      </dsp:nvSpPr>
      <dsp:spPr>
        <a:xfrm>
          <a:off x="396960" y="2349753"/>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B9E84F-2655-4BB6-AD70-06F2E8C2104E}">
      <dsp:nvSpPr>
        <dsp:cNvPr id="0" name=""/>
        <dsp:cNvSpPr/>
      </dsp:nvSpPr>
      <dsp:spPr>
        <a:xfrm>
          <a:off x="1312541" y="2158301"/>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There is a positive correlation between the number of bedrooms and sale price.</a:t>
          </a:r>
        </a:p>
      </dsp:txBody>
      <dsp:txXfrm>
        <a:off x="1312541" y="2158301"/>
        <a:ext cx="2148945" cy="911674"/>
      </dsp:txXfrm>
    </dsp:sp>
    <dsp:sp modelId="{20CE0972-E12E-4564-8CB5-A93DDE84CE97}">
      <dsp:nvSpPr>
        <dsp:cNvPr id="0" name=""/>
        <dsp:cNvSpPr/>
      </dsp:nvSpPr>
      <dsp:spPr>
        <a:xfrm>
          <a:off x="3835925" y="2158301"/>
          <a:ext cx="911674" cy="91167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23BE83-BB43-450D-A998-DF024F87476F}">
      <dsp:nvSpPr>
        <dsp:cNvPr id="0" name=""/>
        <dsp:cNvSpPr/>
      </dsp:nvSpPr>
      <dsp:spPr>
        <a:xfrm>
          <a:off x="4027376" y="2349753"/>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7F43B7-8DC2-40C2-89A2-EBCEAD6BD390}">
      <dsp:nvSpPr>
        <dsp:cNvPr id="0" name=""/>
        <dsp:cNvSpPr/>
      </dsp:nvSpPr>
      <dsp:spPr>
        <a:xfrm>
          <a:off x="4942957" y="2158301"/>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A one-unit increase in grade is associated with a $307,118 increase in sale price.</a:t>
          </a:r>
        </a:p>
      </dsp:txBody>
      <dsp:txXfrm>
        <a:off x="4942957" y="2158301"/>
        <a:ext cx="2148945" cy="911674"/>
      </dsp:txXfrm>
    </dsp:sp>
    <dsp:sp modelId="{B4E1586A-E2C2-44F7-8D9C-C699544B1A15}">
      <dsp:nvSpPr>
        <dsp:cNvPr id="0" name=""/>
        <dsp:cNvSpPr/>
      </dsp:nvSpPr>
      <dsp:spPr>
        <a:xfrm>
          <a:off x="7466341" y="2158301"/>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ED6A95-E777-4379-A440-264AC38EC03D}">
      <dsp:nvSpPr>
        <dsp:cNvPr id="0" name=""/>
        <dsp:cNvSpPr/>
      </dsp:nvSpPr>
      <dsp:spPr>
        <a:xfrm>
          <a:off x="7657792" y="2349753"/>
          <a:ext cx="528770" cy="5287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487F68-6964-4B1D-BBFA-5A88B3DCBDE2}">
      <dsp:nvSpPr>
        <dsp:cNvPr id="0" name=""/>
        <dsp:cNvSpPr/>
      </dsp:nvSpPr>
      <dsp:spPr>
        <a:xfrm>
          <a:off x="8573374" y="2158301"/>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There is a strong positive correlation between grade and sale price.</a:t>
          </a:r>
        </a:p>
      </dsp:txBody>
      <dsp:txXfrm>
        <a:off x="8573374" y="2158301"/>
        <a:ext cx="2148945" cy="9116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444E6-52A1-5E49-9DCB-2AFDAAD0B5CC}">
      <dsp:nvSpPr>
        <dsp:cNvPr id="0" name=""/>
        <dsp:cNvSpPr/>
      </dsp:nvSpPr>
      <dsp:spPr>
        <a:xfrm>
          <a:off x="0" y="55268"/>
          <a:ext cx="10515600" cy="4797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X : bathrm, bedrm, grade, heat, cndtn, gbr, num_days_passed</a:t>
          </a:r>
        </a:p>
      </dsp:txBody>
      <dsp:txXfrm>
        <a:off x="23417" y="78685"/>
        <a:ext cx="10468766" cy="432866"/>
      </dsp:txXfrm>
    </dsp:sp>
    <dsp:sp modelId="{EC1C2C8E-5180-D844-9799-C51C980E7C79}">
      <dsp:nvSpPr>
        <dsp:cNvPr id="0" name=""/>
        <dsp:cNvSpPr/>
      </dsp:nvSpPr>
      <dsp:spPr>
        <a:xfrm>
          <a:off x="0" y="592569"/>
          <a:ext cx="10515600" cy="4797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Y: price</a:t>
          </a:r>
        </a:p>
      </dsp:txBody>
      <dsp:txXfrm>
        <a:off x="23417" y="615986"/>
        <a:ext cx="10468766" cy="432866"/>
      </dsp:txXfrm>
    </dsp:sp>
    <dsp:sp modelId="{4973DC1D-F2B1-254C-BE73-BF28D4B77CE3}">
      <dsp:nvSpPr>
        <dsp:cNvPr id="0" name=""/>
        <dsp:cNvSpPr/>
      </dsp:nvSpPr>
      <dsp:spPr>
        <a:xfrm>
          <a:off x="0" y="1129869"/>
          <a:ext cx="10515600" cy="4797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Mean squared error: 131087096746.1664</a:t>
          </a:r>
        </a:p>
      </dsp:txBody>
      <dsp:txXfrm>
        <a:off x="23417" y="1153286"/>
        <a:ext cx="10468766" cy="432866"/>
      </dsp:txXfrm>
    </dsp:sp>
    <dsp:sp modelId="{6D2A968E-FB84-8343-AD07-81B1C8B3CFB2}">
      <dsp:nvSpPr>
        <dsp:cNvPr id="0" name=""/>
        <dsp:cNvSpPr/>
      </dsp:nvSpPr>
      <dsp:spPr>
        <a:xfrm>
          <a:off x="0" y="1667169"/>
          <a:ext cx="10515600" cy="4797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R-squared: 0.7272229075021551</a:t>
          </a:r>
        </a:p>
      </dsp:txBody>
      <dsp:txXfrm>
        <a:off x="23417" y="1690586"/>
        <a:ext cx="10468766" cy="432866"/>
      </dsp:txXfrm>
    </dsp:sp>
    <dsp:sp modelId="{3269AC15-D285-064D-B685-155124C5D146}">
      <dsp:nvSpPr>
        <dsp:cNvPr id="0" name=""/>
        <dsp:cNvSpPr/>
      </dsp:nvSpPr>
      <dsp:spPr>
        <a:xfrm>
          <a:off x="0" y="2204469"/>
          <a:ext cx="10515600" cy="4797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Coefficients: [ 3.26280674e+04 -8.13377908e+04  2.11012082e+05 -1.96497148e+02</a:t>
          </a:r>
        </a:p>
      </dsp:txBody>
      <dsp:txXfrm>
        <a:off x="23417" y="2227886"/>
        <a:ext cx="10468766" cy="432866"/>
      </dsp:txXfrm>
    </dsp:sp>
    <dsp:sp modelId="{5E7E72DE-3C24-974D-BF8F-93C0C1975859}">
      <dsp:nvSpPr>
        <dsp:cNvPr id="0" name=""/>
        <dsp:cNvSpPr/>
      </dsp:nvSpPr>
      <dsp:spPr>
        <a:xfrm>
          <a:off x="0" y="2741769"/>
          <a:ext cx="10515600" cy="4797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2.10808357e+05  4.65268891e+02  1.09292253e+02]</a:t>
          </a:r>
        </a:p>
      </dsp:txBody>
      <dsp:txXfrm>
        <a:off x="23417" y="2765186"/>
        <a:ext cx="10468766" cy="432866"/>
      </dsp:txXfrm>
    </dsp:sp>
    <dsp:sp modelId="{A5F52B30-2136-944F-B20C-180765D2FC22}">
      <dsp:nvSpPr>
        <dsp:cNvPr id="0" name=""/>
        <dsp:cNvSpPr/>
      </dsp:nvSpPr>
      <dsp:spPr>
        <a:xfrm>
          <a:off x="0" y="3279069"/>
          <a:ext cx="10515600" cy="4797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The difference in R-squared values between the two models is not extremely large.</a:t>
          </a:r>
        </a:p>
      </dsp:txBody>
      <dsp:txXfrm>
        <a:off x="23417" y="3302486"/>
        <a:ext cx="10468766" cy="432866"/>
      </dsp:txXfrm>
    </dsp:sp>
    <dsp:sp modelId="{A7CCDE2E-C06B-2B49-966F-82F35C54EA2E}">
      <dsp:nvSpPr>
        <dsp:cNvPr id="0" name=""/>
        <dsp:cNvSpPr/>
      </dsp:nvSpPr>
      <dsp:spPr>
        <a:xfrm>
          <a:off x="0" y="3816369"/>
          <a:ext cx="10515600" cy="4797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Still bedrm has a negative effect on price</a:t>
          </a:r>
        </a:p>
      </dsp:txBody>
      <dsp:txXfrm>
        <a:off x="23417" y="3839786"/>
        <a:ext cx="10468766" cy="4328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2D366-6B54-4EB5-AAE8-3C81B4A3185B}">
      <dsp:nvSpPr>
        <dsp:cNvPr id="0" name=""/>
        <dsp:cNvSpPr/>
      </dsp:nvSpPr>
      <dsp:spPr>
        <a:xfrm>
          <a:off x="947201" y="447969"/>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1BBDC7-50BB-4B9E-BBCD-D95944A3AE13}">
      <dsp:nvSpPr>
        <dsp:cNvPr id="0" name=""/>
        <dsp:cNvSpPr/>
      </dsp:nvSpPr>
      <dsp:spPr>
        <a:xfrm>
          <a:off x="59990" y="2318935"/>
          <a:ext cx="3226223"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Which variables have an impact on sale price, and how strong is that impact? - Is there a correlation between the number of bedrooms and the sale price of a residential property in this dataset? - Is there a correlation between the grade and the sale price of a residential property in this dataset?</a:t>
          </a:r>
        </a:p>
      </dsp:txBody>
      <dsp:txXfrm>
        <a:off x="59990" y="2318935"/>
        <a:ext cx="3226223" cy="922500"/>
      </dsp:txXfrm>
    </dsp:sp>
    <dsp:sp modelId="{0C236E6E-C37E-4914-94F3-1F34594716AB}">
      <dsp:nvSpPr>
        <dsp:cNvPr id="0" name=""/>
        <dsp:cNvSpPr/>
      </dsp:nvSpPr>
      <dsp:spPr>
        <a:xfrm>
          <a:off x="4738014" y="447969"/>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F97E75-322B-406E-A219-CAE947406F57}">
      <dsp:nvSpPr>
        <dsp:cNvPr id="0" name=""/>
        <dsp:cNvSpPr/>
      </dsp:nvSpPr>
      <dsp:spPr>
        <a:xfrm>
          <a:off x="3850802" y="2318935"/>
          <a:ext cx="3226223"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Yes, there is a correlation between the number of bedrooms and the sale price of a residential property in this dataset. However, the correlation is negative, meaning that as the number of bedrooms increases, the sale price tends to decrease.</a:t>
          </a:r>
        </a:p>
      </dsp:txBody>
      <dsp:txXfrm>
        <a:off x="3850802" y="2318935"/>
        <a:ext cx="3226223" cy="922500"/>
      </dsp:txXfrm>
    </dsp:sp>
    <dsp:sp modelId="{1EC35A21-D071-421D-9833-8C26E05CCA3C}">
      <dsp:nvSpPr>
        <dsp:cNvPr id="0" name=""/>
        <dsp:cNvSpPr/>
      </dsp:nvSpPr>
      <dsp:spPr>
        <a:xfrm>
          <a:off x="8528826" y="447969"/>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DE8A9A-997D-4C7C-877C-B8DB0F52815E}">
      <dsp:nvSpPr>
        <dsp:cNvPr id="0" name=""/>
        <dsp:cNvSpPr/>
      </dsp:nvSpPr>
      <dsp:spPr>
        <a:xfrm>
          <a:off x="7641615" y="2318935"/>
          <a:ext cx="3226223"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Yes, there is a correlation between the grade and the sale price of a residential property in this dataset. The correlation is positive, meaning that as the grade of the property increases, the sale price tends to increase as well.</a:t>
          </a:r>
        </a:p>
      </dsp:txBody>
      <dsp:txXfrm>
        <a:off x="7641615" y="2318935"/>
        <a:ext cx="3226223" cy="9225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212B12-E4A8-45E1-9915-AFFF15EC8FC3}">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D6ED8E-C7AC-4E9D-A300-64D96D77A71F}">
      <dsp:nvSpPr>
        <dsp:cNvPr id="0" name=""/>
        <dsp:cNvSpPr/>
      </dsp:nvSpPr>
      <dsp:spPr>
        <a:xfrm>
          <a:off x="0" y="0"/>
          <a:ext cx="2103120" cy="4351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a:t>What reasons boost the housing market?</a:t>
          </a:r>
        </a:p>
      </dsp:txBody>
      <dsp:txXfrm>
        <a:off x="0" y="0"/>
        <a:ext cx="2103120" cy="4351338"/>
      </dsp:txXfrm>
    </dsp:sp>
    <dsp:sp modelId="{4963149B-6828-4593-BC64-DED0A9B1A50B}">
      <dsp:nvSpPr>
        <dsp:cNvPr id="0" name=""/>
        <dsp:cNvSpPr/>
      </dsp:nvSpPr>
      <dsp:spPr>
        <a:xfrm>
          <a:off x="2260854" y="101134"/>
          <a:ext cx="8254746" cy="2022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An increase in the demand for housing is associated first with social distancing and quarantining, and with the widespread adoption of work from home technology. (J Hous Econ., 2023) </a:t>
          </a:r>
        </a:p>
      </dsp:txBody>
      <dsp:txXfrm>
        <a:off x="2260854" y="101134"/>
        <a:ext cx="8254746" cy="2022692"/>
      </dsp:txXfrm>
    </dsp:sp>
    <dsp:sp modelId="{33B75046-D8D9-4F70-9EEF-5D87006BF82F}">
      <dsp:nvSpPr>
        <dsp:cNvPr id="0" name=""/>
        <dsp:cNvSpPr/>
      </dsp:nvSpPr>
      <dsp:spPr>
        <a:xfrm>
          <a:off x="2103120" y="2123826"/>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1A4322-1476-4C57-AA4C-C1AC46AEE5C8}">
      <dsp:nvSpPr>
        <dsp:cNvPr id="0" name=""/>
        <dsp:cNvSpPr/>
      </dsp:nvSpPr>
      <dsp:spPr>
        <a:xfrm>
          <a:off x="2260854" y="2224961"/>
          <a:ext cx="8254746" cy="2022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During the pandemic, very low mortgage interest rates raised the demand for housing. The pandemic also boosted the demand for housing by increasing the need to work from home and for more socially distanced housing away from dense urban areas (Federal Reserve Bank of Dallas, 2021).</a:t>
          </a:r>
        </a:p>
      </dsp:txBody>
      <dsp:txXfrm>
        <a:off x="2260854" y="2224961"/>
        <a:ext cx="8254746" cy="2022692"/>
      </dsp:txXfrm>
    </dsp:sp>
    <dsp:sp modelId="{B7ABDEAD-BFB6-4830-82C0-60224FF0FF4C}">
      <dsp:nvSpPr>
        <dsp:cNvPr id="0" name=""/>
        <dsp:cNvSpPr/>
      </dsp:nvSpPr>
      <dsp:spPr>
        <a:xfrm>
          <a:off x="2103120" y="4247653"/>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DA275-E757-6372-924F-DF8622875D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650A6F-9AA9-DE6B-9E24-83256123E4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530B84-A3E2-D962-8A9A-67C33CF3E717}"/>
              </a:ext>
            </a:extLst>
          </p:cNvPr>
          <p:cNvSpPr>
            <a:spLocks noGrp="1"/>
          </p:cNvSpPr>
          <p:nvPr>
            <p:ph type="dt" sz="half" idx="10"/>
          </p:nvPr>
        </p:nvSpPr>
        <p:spPr/>
        <p:txBody>
          <a:bodyPr/>
          <a:lstStyle/>
          <a:p>
            <a:fld id="{7E1FE81C-1244-4E0A-BBA5-54DD0B655DFC}" type="datetimeFigureOut">
              <a:rPr lang="en-US" smtClean="0"/>
              <a:t>4/22/24</a:t>
            </a:fld>
            <a:endParaRPr lang="en-US"/>
          </a:p>
        </p:txBody>
      </p:sp>
      <p:sp>
        <p:nvSpPr>
          <p:cNvPr id="5" name="Footer Placeholder 4">
            <a:extLst>
              <a:ext uri="{FF2B5EF4-FFF2-40B4-BE49-F238E27FC236}">
                <a16:creationId xmlns:a16="http://schemas.microsoft.com/office/drawing/2014/main" id="{ACD057AA-937D-06B6-AC87-EAB819C7C0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DEACCB-CDAC-7D9E-F895-F39B455FE7C9}"/>
              </a:ext>
            </a:extLst>
          </p:cNvPr>
          <p:cNvSpPr>
            <a:spLocks noGrp="1"/>
          </p:cNvSpPr>
          <p:nvPr>
            <p:ph type="sldNum" sz="quarter" idx="12"/>
          </p:nvPr>
        </p:nvSpPr>
        <p:spPr/>
        <p:txBody>
          <a:bodyPr/>
          <a:lstStyle/>
          <a:p>
            <a:fld id="{18E8408D-C0BF-46E3-8C17-B021C8D465C4}" type="slidenum">
              <a:rPr lang="en-US" smtClean="0"/>
              <a:t>‹#›</a:t>
            </a:fld>
            <a:endParaRPr lang="en-US"/>
          </a:p>
        </p:txBody>
      </p:sp>
    </p:spTree>
    <p:extLst>
      <p:ext uri="{BB962C8B-B14F-4D97-AF65-F5344CB8AC3E}">
        <p14:creationId xmlns:p14="http://schemas.microsoft.com/office/powerpoint/2010/main" val="3972277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AE09D-0ADC-5FE7-E142-979DF68DCD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8E952A-C4CB-CB60-B0B2-F205E89533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D20618-B17A-0F0B-9161-A02FCA3C195C}"/>
              </a:ext>
            </a:extLst>
          </p:cNvPr>
          <p:cNvSpPr>
            <a:spLocks noGrp="1"/>
          </p:cNvSpPr>
          <p:nvPr>
            <p:ph type="dt" sz="half" idx="10"/>
          </p:nvPr>
        </p:nvSpPr>
        <p:spPr/>
        <p:txBody>
          <a:bodyPr/>
          <a:lstStyle/>
          <a:p>
            <a:fld id="{7E1FE81C-1244-4E0A-BBA5-54DD0B655DFC}" type="datetimeFigureOut">
              <a:rPr lang="en-US" smtClean="0"/>
              <a:t>4/22/24</a:t>
            </a:fld>
            <a:endParaRPr lang="en-US"/>
          </a:p>
        </p:txBody>
      </p:sp>
      <p:sp>
        <p:nvSpPr>
          <p:cNvPr id="5" name="Footer Placeholder 4">
            <a:extLst>
              <a:ext uri="{FF2B5EF4-FFF2-40B4-BE49-F238E27FC236}">
                <a16:creationId xmlns:a16="http://schemas.microsoft.com/office/drawing/2014/main" id="{30066838-47A9-163D-D035-5C8CEBF8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8477C7-D006-D1C3-0264-8B1335DF8AE4}"/>
              </a:ext>
            </a:extLst>
          </p:cNvPr>
          <p:cNvSpPr>
            <a:spLocks noGrp="1"/>
          </p:cNvSpPr>
          <p:nvPr>
            <p:ph type="sldNum" sz="quarter" idx="12"/>
          </p:nvPr>
        </p:nvSpPr>
        <p:spPr/>
        <p:txBody>
          <a:bodyPr/>
          <a:lstStyle/>
          <a:p>
            <a:fld id="{18E8408D-C0BF-46E3-8C17-B021C8D465C4}" type="slidenum">
              <a:rPr lang="en-US" smtClean="0"/>
              <a:t>‹#›</a:t>
            </a:fld>
            <a:endParaRPr lang="en-US"/>
          </a:p>
        </p:txBody>
      </p:sp>
    </p:spTree>
    <p:extLst>
      <p:ext uri="{BB962C8B-B14F-4D97-AF65-F5344CB8AC3E}">
        <p14:creationId xmlns:p14="http://schemas.microsoft.com/office/powerpoint/2010/main" val="824717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2D3C3-87D9-70CC-22EF-2B7F36EE81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72D054-E71F-F2CF-7631-B27461E964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7BE594-FB52-1F20-8A20-4AECABCD1C0F}"/>
              </a:ext>
            </a:extLst>
          </p:cNvPr>
          <p:cNvSpPr>
            <a:spLocks noGrp="1"/>
          </p:cNvSpPr>
          <p:nvPr>
            <p:ph type="dt" sz="half" idx="10"/>
          </p:nvPr>
        </p:nvSpPr>
        <p:spPr/>
        <p:txBody>
          <a:bodyPr/>
          <a:lstStyle/>
          <a:p>
            <a:fld id="{7E1FE81C-1244-4E0A-BBA5-54DD0B655DFC}" type="datetimeFigureOut">
              <a:rPr lang="en-US" smtClean="0"/>
              <a:t>4/22/24</a:t>
            </a:fld>
            <a:endParaRPr lang="en-US"/>
          </a:p>
        </p:txBody>
      </p:sp>
      <p:sp>
        <p:nvSpPr>
          <p:cNvPr id="5" name="Footer Placeholder 4">
            <a:extLst>
              <a:ext uri="{FF2B5EF4-FFF2-40B4-BE49-F238E27FC236}">
                <a16:creationId xmlns:a16="http://schemas.microsoft.com/office/drawing/2014/main" id="{60671222-589C-FC03-4EA3-CDEA1892E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B44055-64A4-83CC-446A-577903055526}"/>
              </a:ext>
            </a:extLst>
          </p:cNvPr>
          <p:cNvSpPr>
            <a:spLocks noGrp="1"/>
          </p:cNvSpPr>
          <p:nvPr>
            <p:ph type="sldNum" sz="quarter" idx="12"/>
          </p:nvPr>
        </p:nvSpPr>
        <p:spPr/>
        <p:txBody>
          <a:bodyPr/>
          <a:lstStyle/>
          <a:p>
            <a:fld id="{18E8408D-C0BF-46E3-8C17-B021C8D465C4}" type="slidenum">
              <a:rPr lang="en-US" smtClean="0"/>
              <a:t>‹#›</a:t>
            </a:fld>
            <a:endParaRPr lang="en-US"/>
          </a:p>
        </p:txBody>
      </p:sp>
    </p:spTree>
    <p:extLst>
      <p:ext uri="{BB962C8B-B14F-4D97-AF65-F5344CB8AC3E}">
        <p14:creationId xmlns:p14="http://schemas.microsoft.com/office/powerpoint/2010/main" val="20255431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1D56C-9A96-EEE3-6E3A-2A538DFA3A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C2E9B3-1406-54F2-9B2C-6A9BFE4285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87C6C8-2743-1FB4-AABC-E0F770B71A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8A42B0-1282-5018-3324-DC8FAED593CF}"/>
              </a:ext>
            </a:extLst>
          </p:cNvPr>
          <p:cNvSpPr>
            <a:spLocks noGrp="1"/>
          </p:cNvSpPr>
          <p:nvPr>
            <p:ph type="dt" sz="half" idx="10"/>
          </p:nvPr>
        </p:nvSpPr>
        <p:spPr/>
        <p:txBody>
          <a:bodyPr/>
          <a:lstStyle/>
          <a:p>
            <a:fld id="{7E1FE81C-1244-4E0A-BBA5-54DD0B655DFC}" type="datetimeFigureOut">
              <a:rPr lang="en-US" smtClean="0"/>
              <a:t>4/22/24</a:t>
            </a:fld>
            <a:endParaRPr lang="en-US"/>
          </a:p>
        </p:txBody>
      </p:sp>
      <p:sp>
        <p:nvSpPr>
          <p:cNvPr id="6" name="Footer Placeholder 5">
            <a:extLst>
              <a:ext uri="{FF2B5EF4-FFF2-40B4-BE49-F238E27FC236}">
                <a16:creationId xmlns:a16="http://schemas.microsoft.com/office/drawing/2014/main" id="{9C8B23C7-7819-AF63-6632-5BAE6DDF2C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60ED11-B240-8A52-0249-02F5A06C48E7}"/>
              </a:ext>
            </a:extLst>
          </p:cNvPr>
          <p:cNvSpPr>
            <a:spLocks noGrp="1"/>
          </p:cNvSpPr>
          <p:nvPr>
            <p:ph type="sldNum" sz="quarter" idx="12"/>
          </p:nvPr>
        </p:nvSpPr>
        <p:spPr/>
        <p:txBody>
          <a:bodyPr/>
          <a:lstStyle/>
          <a:p>
            <a:fld id="{18E8408D-C0BF-46E3-8C17-B021C8D465C4}" type="slidenum">
              <a:rPr lang="en-US" smtClean="0"/>
              <a:t>‹#›</a:t>
            </a:fld>
            <a:endParaRPr lang="en-US"/>
          </a:p>
        </p:txBody>
      </p:sp>
    </p:spTree>
    <p:extLst>
      <p:ext uri="{BB962C8B-B14F-4D97-AF65-F5344CB8AC3E}">
        <p14:creationId xmlns:p14="http://schemas.microsoft.com/office/powerpoint/2010/main" val="8358314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368A3-9AA7-2423-B2CD-27F07592E8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8BB667-E66A-0357-DB9A-61C90C59DE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2A3B32-E2DB-94DC-536C-5BB6D85746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A74490-032A-C38E-BAED-0BD778428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5FEB78-4921-4C3F-3065-CB6366AADA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74B181-C1DB-AD83-BD4B-0B986C8E4A92}"/>
              </a:ext>
            </a:extLst>
          </p:cNvPr>
          <p:cNvSpPr>
            <a:spLocks noGrp="1"/>
          </p:cNvSpPr>
          <p:nvPr>
            <p:ph type="dt" sz="half" idx="10"/>
          </p:nvPr>
        </p:nvSpPr>
        <p:spPr/>
        <p:txBody>
          <a:bodyPr/>
          <a:lstStyle/>
          <a:p>
            <a:fld id="{7E1FE81C-1244-4E0A-BBA5-54DD0B655DFC}" type="datetimeFigureOut">
              <a:rPr lang="en-US" smtClean="0"/>
              <a:t>4/22/24</a:t>
            </a:fld>
            <a:endParaRPr lang="en-US"/>
          </a:p>
        </p:txBody>
      </p:sp>
      <p:sp>
        <p:nvSpPr>
          <p:cNvPr id="8" name="Footer Placeholder 7">
            <a:extLst>
              <a:ext uri="{FF2B5EF4-FFF2-40B4-BE49-F238E27FC236}">
                <a16:creationId xmlns:a16="http://schemas.microsoft.com/office/drawing/2014/main" id="{D5384F03-21BA-993C-F8AF-E81B7721F8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AA5A1A-FE42-3C5B-6025-D50CC43A0E79}"/>
              </a:ext>
            </a:extLst>
          </p:cNvPr>
          <p:cNvSpPr>
            <a:spLocks noGrp="1"/>
          </p:cNvSpPr>
          <p:nvPr>
            <p:ph type="sldNum" sz="quarter" idx="12"/>
          </p:nvPr>
        </p:nvSpPr>
        <p:spPr/>
        <p:txBody>
          <a:bodyPr/>
          <a:lstStyle/>
          <a:p>
            <a:fld id="{18E8408D-C0BF-46E3-8C17-B021C8D465C4}" type="slidenum">
              <a:rPr lang="en-US" smtClean="0"/>
              <a:t>‹#›</a:t>
            </a:fld>
            <a:endParaRPr lang="en-US"/>
          </a:p>
        </p:txBody>
      </p:sp>
    </p:spTree>
    <p:extLst>
      <p:ext uri="{BB962C8B-B14F-4D97-AF65-F5344CB8AC3E}">
        <p14:creationId xmlns:p14="http://schemas.microsoft.com/office/powerpoint/2010/main" val="39177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5CF07-06E4-E173-734A-F6D654AA9E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F4FBB5-7D42-07C2-B4F6-1C7496273395}"/>
              </a:ext>
            </a:extLst>
          </p:cNvPr>
          <p:cNvSpPr>
            <a:spLocks noGrp="1"/>
          </p:cNvSpPr>
          <p:nvPr>
            <p:ph type="dt" sz="half" idx="10"/>
          </p:nvPr>
        </p:nvSpPr>
        <p:spPr/>
        <p:txBody>
          <a:bodyPr/>
          <a:lstStyle/>
          <a:p>
            <a:fld id="{7E1FE81C-1244-4E0A-BBA5-54DD0B655DFC}" type="datetimeFigureOut">
              <a:rPr lang="en-US" smtClean="0"/>
              <a:t>4/22/24</a:t>
            </a:fld>
            <a:endParaRPr lang="en-US"/>
          </a:p>
        </p:txBody>
      </p:sp>
      <p:sp>
        <p:nvSpPr>
          <p:cNvPr id="4" name="Footer Placeholder 3">
            <a:extLst>
              <a:ext uri="{FF2B5EF4-FFF2-40B4-BE49-F238E27FC236}">
                <a16:creationId xmlns:a16="http://schemas.microsoft.com/office/drawing/2014/main" id="{92D2DA7F-9298-DBB0-A33C-1E5C265860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4E4963-9D62-8F37-7B02-52E451578D35}"/>
              </a:ext>
            </a:extLst>
          </p:cNvPr>
          <p:cNvSpPr>
            <a:spLocks noGrp="1"/>
          </p:cNvSpPr>
          <p:nvPr>
            <p:ph type="sldNum" sz="quarter" idx="12"/>
          </p:nvPr>
        </p:nvSpPr>
        <p:spPr/>
        <p:txBody>
          <a:bodyPr/>
          <a:lstStyle/>
          <a:p>
            <a:fld id="{18E8408D-C0BF-46E3-8C17-B021C8D465C4}" type="slidenum">
              <a:rPr lang="en-US" smtClean="0"/>
              <a:t>‹#›</a:t>
            </a:fld>
            <a:endParaRPr lang="en-US"/>
          </a:p>
        </p:txBody>
      </p:sp>
    </p:spTree>
    <p:extLst>
      <p:ext uri="{BB962C8B-B14F-4D97-AF65-F5344CB8AC3E}">
        <p14:creationId xmlns:p14="http://schemas.microsoft.com/office/powerpoint/2010/main" val="548766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22AEC7-656D-4641-DF5F-CF0B18200AA0}"/>
              </a:ext>
            </a:extLst>
          </p:cNvPr>
          <p:cNvSpPr>
            <a:spLocks noGrp="1"/>
          </p:cNvSpPr>
          <p:nvPr>
            <p:ph type="dt" sz="half" idx="10"/>
          </p:nvPr>
        </p:nvSpPr>
        <p:spPr/>
        <p:txBody>
          <a:bodyPr/>
          <a:lstStyle/>
          <a:p>
            <a:fld id="{7E1FE81C-1244-4E0A-BBA5-54DD0B655DFC}" type="datetimeFigureOut">
              <a:rPr lang="en-US" smtClean="0"/>
              <a:t>4/22/24</a:t>
            </a:fld>
            <a:endParaRPr lang="en-US"/>
          </a:p>
        </p:txBody>
      </p:sp>
      <p:sp>
        <p:nvSpPr>
          <p:cNvPr id="3" name="Footer Placeholder 2">
            <a:extLst>
              <a:ext uri="{FF2B5EF4-FFF2-40B4-BE49-F238E27FC236}">
                <a16:creationId xmlns:a16="http://schemas.microsoft.com/office/drawing/2014/main" id="{2DE8F07F-F678-3162-D5AA-E67279E44E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C76178-7B15-BCD9-6278-34040C875CBE}"/>
              </a:ext>
            </a:extLst>
          </p:cNvPr>
          <p:cNvSpPr>
            <a:spLocks noGrp="1"/>
          </p:cNvSpPr>
          <p:nvPr>
            <p:ph type="sldNum" sz="quarter" idx="12"/>
          </p:nvPr>
        </p:nvSpPr>
        <p:spPr/>
        <p:txBody>
          <a:bodyPr/>
          <a:lstStyle/>
          <a:p>
            <a:fld id="{18E8408D-C0BF-46E3-8C17-B021C8D465C4}" type="slidenum">
              <a:rPr lang="en-US" smtClean="0"/>
              <a:t>‹#›</a:t>
            </a:fld>
            <a:endParaRPr lang="en-US"/>
          </a:p>
        </p:txBody>
      </p:sp>
    </p:spTree>
    <p:extLst>
      <p:ext uri="{BB962C8B-B14F-4D97-AF65-F5344CB8AC3E}">
        <p14:creationId xmlns:p14="http://schemas.microsoft.com/office/powerpoint/2010/main" val="15149627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D9E54-FBA4-1C70-4AE1-835DA84182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77782E-FD1D-5269-27B2-757375E4FE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B05550-88B4-A3B8-EC87-B2D9F72235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2C9237-AF91-800E-66BE-4EAB5AC56A85}"/>
              </a:ext>
            </a:extLst>
          </p:cNvPr>
          <p:cNvSpPr>
            <a:spLocks noGrp="1"/>
          </p:cNvSpPr>
          <p:nvPr>
            <p:ph type="dt" sz="half" idx="10"/>
          </p:nvPr>
        </p:nvSpPr>
        <p:spPr/>
        <p:txBody>
          <a:bodyPr/>
          <a:lstStyle/>
          <a:p>
            <a:fld id="{7E1FE81C-1244-4E0A-BBA5-54DD0B655DFC}" type="datetimeFigureOut">
              <a:rPr lang="en-US" smtClean="0"/>
              <a:t>4/22/24</a:t>
            </a:fld>
            <a:endParaRPr lang="en-US"/>
          </a:p>
        </p:txBody>
      </p:sp>
      <p:sp>
        <p:nvSpPr>
          <p:cNvPr id="6" name="Footer Placeholder 5">
            <a:extLst>
              <a:ext uri="{FF2B5EF4-FFF2-40B4-BE49-F238E27FC236}">
                <a16:creationId xmlns:a16="http://schemas.microsoft.com/office/drawing/2014/main" id="{BA69C1E5-706E-4770-E930-A137FCE8B0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173F8C-DC08-E93A-8D03-0EC73ADFDAF2}"/>
              </a:ext>
            </a:extLst>
          </p:cNvPr>
          <p:cNvSpPr>
            <a:spLocks noGrp="1"/>
          </p:cNvSpPr>
          <p:nvPr>
            <p:ph type="sldNum" sz="quarter" idx="12"/>
          </p:nvPr>
        </p:nvSpPr>
        <p:spPr/>
        <p:txBody>
          <a:bodyPr/>
          <a:lstStyle/>
          <a:p>
            <a:fld id="{18E8408D-C0BF-46E3-8C17-B021C8D465C4}" type="slidenum">
              <a:rPr lang="en-US" smtClean="0"/>
              <a:t>‹#›</a:t>
            </a:fld>
            <a:endParaRPr lang="en-US"/>
          </a:p>
        </p:txBody>
      </p:sp>
    </p:spTree>
    <p:extLst>
      <p:ext uri="{BB962C8B-B14F-4D97-AF65-F5344CB8AC3E}">
        <p14:creationId xmlns:p14="http://schemas.microsoft.com/office/powerpoint/2010/main" val="1552888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59DF-7F68-0A02-2586-9029DE61A8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DA01F6-3666-4D04-FEE4-91B8A2B029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3E8679-2E70-11F9-77D6-3F1396C14A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3653D8-CBB8-C336-E648-896F8D84B643}"/>
              </a:ext>
            </a:extLst>
          </p:cNvPr>
          <p:cNvSpPr>
            <a:spLocks noGrp="1"/>
          </p:cNvSpPr>
          <p:nvPr>
            <p:ph type="dt" sz="half" idx="10"/>
          </p:nvPr>
        </p:nvSpPr>
        <p:spPr/>
        <p:txBody>
          <a:bodyPr/>
          <a:lstStyle/>
          <a:p>
            <a:fld id="{7E1FE81C-1244-4E0A-BBA5-54DD0B655DFC}" type="datetimeFigureOut">
              <a:rPr lang="en-US" smtClean="0"/>
              <a:t>4/22/24</a:t>
            </a:fld>
            <a:endParaRPr lang="en-US"/>
          </a:p>
        </p:txBody>
      </p:sp>
      <p:sp>
        <p:nvSpPr>
          <p:cNvPr id="6" name="Footer Placeholder 5">
            <a:extLst>
              <a:ext uri="{FF2B5EF4-FFF2-40B4-BE49-F238E27FC236}">
                <a16:creationId xmlns:a16="http://schemas.microsoft.com/office/drawing/2014/main" id="{9AB33144-0C46-CDD0-4FB8-77819195D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0CB720-F5A1-89D2-2BFB-0E080C1CB43B}"/>
              </a:ext>
            </a:extLst>
          </p:cNvPr>
          <p:cNvSpPr>
            <a:spLocks noGrp="1"/>
          </p:cNvSpPr>
          <p:nvPr>
            <p:ph type="sldNum" sz="quarter" idx="12"/>
          </p:nvPr>
        </p:nvSpPr>
        <p:spPr/>
        <p:txBody>
          <a:bodyPr/>
          <a:lstStyle/>
          <a:p>
            <a:fld id="{18E8408D-C0BF-46E3-8C17-B021C8D465C4}" type="slidenum">
              <a:rPr lang="en-US" smtClean="0"/>
              <a:t>‹#›</a:t>
            </a:fld>
            <a:endParaRPr lang="en-US"/>
          </a:p>
        </p:txBody>
      </p:sp>
    </p:spTree>
    <p:extLst>
      <p:ext uri="{BB962C8B-B14F-4D97-AF65-F5344CB8AC3E}">
        <p14:creationId xmlns:p14="http://schemas.microsoft.com/office/powerpoint/2010/main" val="9785544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E7592-867E-B273-F522-A7BF50863D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7A68E8-DB6F-5A3F-40AE-DF7576730D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472EA2-09B3-C271-E60C-7B414D728C96}"/>
              </a:ext>
            </a:extLst>
          </p:cNvPr>
          <p:cNvSpPr>
            <a:spLocks noGrp="1"/>
          </p:cNvSpPr>
          <p:nvPr>
            <p:ph type="dt" sz="half" idx="10"/>
          </p:nvPr>
        </p:nvSpPr>
        <p:spPr/>
        <p:txBody>
          <a:bodyPr/>
          <a:lstStyle/>
          <a:p>
            <a:fld id="{7E1FE81C-1244-4E0A-BBA5-54DD0B655DFC}" type="datetimeFigureOut">
              <a:rPr lang="en-US" smtClean="0"/>
              <a:t>4/22/24</a:t>
            </a:fld>
            <a:endParaRPr lang="en-US"/>
          </a:p>
        </p:txBody>
      </p:sp>
      <p:sp>
        <p:nvSpPr>
          <p:cNvPr id="5" name="Footer Placeholder 4">
            <a:extLst>
              <a:ext uri="{FF2B5EF4-FFF2-40B4-BE49-F238E27FC236}">
                <a16:creationId xmlns:a16="http://schemas.microsoft.com/office/drawing/2014/main" id="{8CC66CC0-B90D-D7BE-4FD1-82B5268184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325368-E916-6FFD-7596-9144B4656801}"/>
              </a:ext>
            </a:extLst>
          </p:cNvPr>
          <p:cNvSpPr>
            <a:spLocks noGrp="1"/>
          </p:cNvSpPr>
          <p:nvPr>
            <p:ph type="sldNum" sz="quarter" idx="12"/>
          </p:nvPr>
        </p:nvSpPr>
        <p:spPr/>
        <p:txBody>
          <a:bodyPr/>
          <a:lstStyle/>
          <a:p>
            <a:fld id="{18E8408D-C0BF-46E3-8C17-B021C8D465C4}" type="slidenum">
              <a:rPr lang="en-US" smtClean="0"/>
              <a:t>‹#›</a:t>
            </a:fld>
            <a:endParaRPr lang="en-US"/>
          </a:p>
        </p:txBody>
      </p:sp>
    </p:spTree>
    <p:extLst>
      <p:ext uri="{BB962C8B-B14F-4D97-AF65-F5344CB8AC3E}">
        <p14:creationId xmlns:p14="http://schemas.microsoft.com/office/powerpoint/2010/main" val="19018371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BC0E43-3939-C45E-89F3-75592ADDC9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CEF2A0-ECD5-D0A6-81BC-5C1F41D1C8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91468-BE72-8E13-48A9-7AE8E7CEE9B7}"/>
              </a:ext>
            </a:extLst>
          </p:cNvPr>
          <p:cNvSpPr>
            <a:spLocks noGrp="1"/>
          </p:cNvSpPr>
          <p:nvPr>
            <p:ph type="dt" sz="half" idx="10"/>
          </p:nvPr>
        </p:nvSpPr>
        <p:spPr/>
        <p:txBody>
          <a:bodyPr/>
          <a:lstStyle/>
          <a:p>
            <a:fld id="{7E1FE81C-1244-4E0A-BBA5-54DD0B655DFC}" type="datetimeFigureOut">
              <a:rPr lang="en-US" smtClean="0"/>
              <a:t>4/22/24</a:t>
            </a:fld>
            <a:endParaRPr lang="en-US"/>
          </a:p>
        </p:txBody>
      </p:sp>
      <p:sp>
        <p:nvSpPr>
          <p:cNvPr id="5" name="Footer Placeholder 4">
            <a:extLst>
              <a:ext uri="{FF2B5EF4-FFF2-40B4-BE49-F238E27FC236}">
                <a16:creationId xmlns:a16="http://schemas.microsoft.com/office/drawing/2014/main" id="{898E7D75-034E-A39A-9DE5-46A7B1572D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98378F-45D0-D3FC-A785-8B150E0D2D77}"/>
              </a:ext>
            </a:extLst>
          </p:cNvPr>
          <p:cNvSpPr>
            <a:spLocks noGrp="1"/>
          </p:cNvSpPr>
          <p:nvPr>
            <p:ph type="sldNum" sz="quarter" idx="12"/>
          </p:nvPr>
        </p:nvSpPr>
        <p:spPr/>
        <p:txBody>
          <a:bodyPr/>
          <a:lstStyle/>
          <a:p>
            <a:fld id="{18E8408D-C0BF-46E3-8C17-B021C8D465C4}" type="slidenum">
              <a:rPr lang="en-US" smtClean="0"/>
              <a:t>‹#›</a:t>
            </a:fld>
            <a:endParaRPr lang="en-US"/>
          </a:p>
        </p:txBody>
      </p:sp>
    </p:spTree>
    <p:extLst>
      <p:ext uri="{BB962C8B-B14F-4D97-AF65-F5344CB8AC3E}">
        <p14:creationId xmlns:p14="http://schemas.microsoft.com/office/powerpoint/2010/main" val="1937728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4/22/24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AA45F2-597B-DDF3-EF35-8E1F98EF9E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12F052-E9CB-97CE-242D-C2EA878D3F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26D18-0A0C-0053-3A1F-C69D46582B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1FE81C-1244-4E0A-BBA5-54DD0B655DFC}" type="datetimeFigureOut">
              <a:rPr lang="en-US" smtClean="0"/>
              <a:t>4/22/24</a:t>
            </a:fld>
            <a:endParaRPr lang="en-US"/>
          </a:p>
        </p:txBody>
      </p:sp>
      <p:sp>
        <p:nvSpPr>
          <p:cNvPr id="5" name="Footer Placeholder 4">
            <a:extLst>
              <a:ext uri="{FF2B5EF4-FFF2-40B4-BE49-F238E27FC236}">
                <a16:creationId xmlns:a16="http://schemas.microsoft.com/office/drawing/2014/main" id="{869E6AEC-6771-A0D4-F06D-435C3EA384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58270C-C64A-2B2D-6694-173F7D00B7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E8408D-C0BF-46E3-8C17-B021C8D465C4}" type="slidenum">
              <a:rPr lang="en-US" smtClean="0"/>
              <a:t>‹#›</a:t>
            </a:fld>
            <a:endParaRPr lang="en-US"/>
          </a:p>
        </p:txBody>
      </p:sp>
    </p:spTree>
    <p:extLst>
      <p:ext uri="{BB962C8B-B14F-4D97-AF65-F5344CB8AC3E}">
        <p14:creationId xmlns:p14="http://schemas.microsoft.com/office/powerpoint/2010/main" val="2117026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hyperlink" Target="https://www.dallasfed.org/research/economics/2021/1228"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ow to Get the Most Money from the Sale of Your House!">
            <a:extLst>
              <a:ext uri="{FF2B5EF4-FFF2-40B4-BE49-F238E27FC236}">
                <a16:creationId xmlns:a16="http://schemas.microsoft.com/office/drawing/2014/main" id="{388CBBD0-CB45-3987-18E6-EAEA883AB7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41" r="9078" b="-1"/>
          <a:stretch/>
        </p:blipFill>
        <p:spPr bwMode="auto">
          <a:xfrm>
            <a:off x="1986844" y="10"/>
            <a:ext cx="10205156"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B333E0-65CE-B4AF-6A2A-F59DC4145F17}"/>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bg1"/>
                </a:solidFill>
                <a:latin typeface="Sakkal Majalla"/>
                <a:cs typeface="Calibri Light"/>
              </a:rPr>
              <a:t>D.C Residential Property Sales Analysis</a:t>
            </a:r>
          </a:p>
          <a:p>
            <a:pPr algn="l"/>
            <a:endParaRPr lang="en-US" sz="4800" dirty="0">
              <a:solidFill>
                <a:schemeClr val="bg1"/>
              </a:solidFill>
              <a:cs typeface="Calibri Light"/>
            </a:endParaRPr>
          </a:p>
        </p:txBody>
      </p:sp>
      <p:sp>
        <p:nvSpPr>
          <p:cNvPr id="3" name="Subtitle 2">
            <a:extLst>
              <a:ext uri="{FF2B5EF4-FFF2-40B4-BE49-F238E27FC236}">
                <a16:creationId xmlns:a16="http://schemas.microsoft.com/office/drawing/2014/main" id="{B41CD3D0-ED85-F57A-CF5F-FC1100A77780}"/>
              </a:ext>
            </a:extLst>
          </p:cNvPr>
          <p:cNvSpPr>
            <a:spLocks noGrp="1"/>
          </p:cNvSpPr>
          <p:nvPr>
            <p:ph type="subTitle" idx="1"/>
          </p:nvPr>
        </p:nvSpPr>
        <p:spPr>
          <a:xfrm>
            <a:off x="477980" y="4872922"/>
            <a:ext cx="4023359" cy="1208141"/>
          </a:xfrm>
        </p:spPr>
        <p:txBody>
          <a:bodyPr vert="horz" lIns="91440" tIns="45720" rIns="91440" bIns="45720" rtlCol="0">
            <a:normAutofit/>
          </a:bodyPr>
          <a:lstStyle/>
          <a:p>
            <a:pPr algn="l"/>
            <a:r>
              <a:rPr lang="en-US" sz="2000" dirty="0">
                <a:solidFill>
                  <a:schemeClr val="bg1"/>
                </a:solidFill>
                <a:latin typeface="Sakkal Majalla"/>
                <a:ea typeface="+mn-lt"/>
                <a:cs typeface="+mn-lt"/>
              </a:rPr>
              <a:t>DSCI-6007-02- Distributed &amp;  Scalable Data Engr</a:t>
            </a:r>
          </a:p>
          <a:p>
            <a:pPr algn="l"/>
            <a:endParaRPr lang="en-US" sz="2000" dirty="0">
              <a:solidFill>
                <a:schemeClr val="bg1"/>
              </a:solidFill>
              <a:latin typeface="Sakkal Majalla"/>
              <a:ea typeface="+mn-lt"/>
              <a:cs typeface="+mn-lt"/>
            </a:endParaRPr>
          </a:p>
          <a:p>
            <a:pPr algn="l"/>
            <a:endParaRPr lang="en-US" sz="2000" dirty="0">
              <a:solidFill>
                <a:schemeClr val="bg1"/>
              </a:solidFill>
              <a:latin typeface="Sakkal Majalla"/>
              <a:ea typeface="+mn-lt"/>
              <a:cs typeface="+mn-lt"/>
            </a:endParaRP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2441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AB7E23-99A9-62D0-A27B-702388E5D3A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AWS Glue:</a:t>
            </a:r>
          </a:p>
        </p:txBody>
      </p:sp>
      <p:pic>
        <p:nvPicPr>
          <p:cNvPr id="5" name="Content Placeholder 4" descr="A screenshot of a computer&#10;&#10;Description automatically generated">
            <a:extLst>
              <a:ext uri="{FF2B5EF4-FFF2-40B4-BE49-F238E27FC236}">
                <a16:creationId xmlns:a16="http://schemas.microsoft.com/office/drawing/2014/main" id="{1E631446-CFD7-0914-E9D6-32647CD07C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0528" y="1675227"/>
            <a:ext cx="9250944" cy="4394199"/>
          </a:xfrm>
          <a:prstGeom prst="rect">
            <a:avLst/>
          </a:prstGeom>
        </p:spPr>
      </p:pic>
    </p:spTree>
    <p:extLst>
      <p:ext uri="{BB962C8B-B14F-4D97-AF65-F5344CB8AC3E}">
        <p14:creationId xmlns:p14="http://schemas.microsoft.com/office/powerpoint/2010/main" val="1141055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582181-EDB6-2638-9410-C02ECC0D649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Loading Data to Schema:</a:t>
            </a:r>
          </a:p>
        </p:txBody>
      </p:sp>
      <p:pic>
        <p:nvPicPr>
          <p:cNvPr id="5" name="Content Placeholder 4" descr="A screenshot of a computer&#10;&#10;Description automatically generated">
            <a:extLst>
              <a:ext uri="{FF2B5EF4-FFF2-40B4-BE49-F238E27FC236}">
                <a16:creationId xmlns:a16="http://schemas.microsoft.com/office/drawing/2014/main" id="{31751480-9581-6EC9-34C6-942E9A8866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1024" y="1675227"/>
            <a:ext cx="8409951" cy="4394199"/>
          </a:xfrm>
          <a:prstGeom prst="rect">
            <a:avLst/>
          </a:prstGeom>
        </p:spPr>
      </p:pic>
    </p:spTree>
    <p:extLst>
      <p:ext uri="{BB962C8B-B14F-4D97-AF65-F5344CB8AC3E}">
        <p14:creationId xmlns:p14="http://schemas.microsoft.com/office/powerpoint/2010/main" val="98429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60D91-1E7E-E1A9-602B-9D9732F229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Transforming the Clean Data:</a:t>
            </a:r>
          </a:p>
        </p:txBody>
      </p:sp>
      <p:pic>
        <p:nvPicPr>
          <p:cNvPr id="5" name="Content Placeholder 4" descr="A screenshot of a computer&#10;&#10;Description automatically generated">
            <a:extLst>
              <a:ext uri="{FF2B5EF4-FFF2-40B4-BE49-F238E27FC236}">
                <a16:creationId xmlns:a16="http://schemas.microsoft.com/office/drawing/2014/main" id="{015849D7-595A-54F1-6A7A-EDAAAEA920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4745" y="1675227"/>
            <a:ext cx="9202509" cy="4394199"/>
          </a:xfrm>
          <a:prstGeom prst="rect">
            <a:avLst/>
          </a:prstGeom>
        </p:spPr>
      </p:pic>
    </p:spTree>
    <p:extLst>
      <p:ext uri="{BB962C8B-B14F-4D97-AF65-F5344CB8AC3E}">
        <p14:creationId xmlns:p14="http://schemas.microsoft.com/office/powerpoint/2010/main" val="4282765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82BB30-9B56-FF3F-9FC8-51BD43A4E68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AWS Sagemaker:</a:t>
            </a:r>
          </a:p>
        </p:txBody>
      </p:sp>
      <p:pic>
        <p:nvPicPr>
          <p:cNvPr id="5" name="Content Placeholder 4" descr="A screenshot of a computer&#10;&#10;Description automatically generated">
            <a:extLst>
              <a:ext uri="{FF2B5EF4-FFF2-40B4-BE49-F238E27FC236}">
                <a16:creationId xmlns:a16="http://schemas.microsoft.com/office/drawing/2014/main" id="{F88EF45A-D15F-D3BA-7BBC-E478039542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0641" y="1675227"/>
            <a:ext cx="7030717" cy="4394199"/>
          </a:xfrm>
          <a:prstGeom prst="rect">
            <a:avLst/>
          </a:prstGeom>
        </p:spPr>
      </p:pic>
    </p:spTree>
    <p:extLst>
      <p:ext uri="{BB962C8B-B14F-4D97-AF65-F5344CB8AC3E}">
        <p14:creationId xmlns:p14="http://schemas.microsoft.com/office/powerpoint/2010/main" val="2169763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37F050-8E53-214D-2890-12721E70143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Sagemaker Notebook Instances:</a:t>
            </a:r>
          </a:p>
        </p:txBody>
      </p:sp>
      <p:pic>
        <p:nvPicPr>
          <p:cNvPr id="5" name="Content Placeholder 4" descr="A screenshot of a computer&#10;&#10;Description automatically generated">
            <a:extLst>
              <a:ext uri="{FF2B5EF4-FFF2-40B4-BE49-F238E27FC236}">
                <a16:creationId xmlns:a16="http://schemas.microsoft.com/office/drawing/2014/main" id="{75D11D97-64A3-A6D6-608F-9E07A062DE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0641" y="1675227"/>
            <a:ext cx="7030717" cy="4394199"/>
          </a:xfrm>
          <a:prstGeom prst="rect">
            <a:avLst/>
          </a:prstGeom>
        </p:spPr>
      </p:pic>
    </p:spTree>
    <p:extLst>
      <p:ext uri="{BB962C8B-B14F-4D97-AF65-F5344CB8AC3E}">
        <p14:creationId xmlns:p14="http://schemas.microsoft.com/office/powerpoint/2010/main" val="3491630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Financial graphs on a dark display">
            <a:extLst>
              <a:ext uri="{FF2B5EF4-FFF2-40B4-BE49-F238E27FC236}">
                <a16:creationId xmlns:a16="http://schemas.microsoft.com/office/drawing/2014/main" id="{1327D60F-BF5E-2666-6652-FB4C04DD8CC2}"/>
              </a:ext>
            </a:extLst>
          </p:cNvPr>
          <p:cNvPicPr>
            <a:picLocks noChangeAspect="1"/>
          </p:cNvPicPr>
          <p:nvPr/>
        </p:nvPicPr>
        <p:blipFill rotWithShape="1">
          <a:blip r:embed="rId2"/>
          <a:srcRect l="1134" t="9091" r="27047" b="-1"/>
          <a:stretch/>
        </p:blipFill>
        <p:spPr>
          <a:xfrm>
            <a:off x="3523488" y="10"/>
            <a:ext cx="8668512" cy="6857990"/>
          </a:xfrm>
          <a:prstGeom prst="rect">
            <a:avLst/>
          </a:prstGeom>
        </p:spPr>
      </p:pic>
      <p:sp>
        <p:nvSpPr>
          <p:cNvPr id="53" name="Rectangle 5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41DA75-A400-B676-C920-C2A7E22112B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Exploratory Data Analysis</a:t>
            </a:r>
          </a:p>
        </p:txBody>
      </p:sp>
      <p:sp>
        <p:nvSpPr>
          <p:cNvPr id="55" name="Rectangle 5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7" name="Rectangle 5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295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77CD99-4CE8-AC0C-449E-55E41350C92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Annual and Monthly Property Sales Trends</a:t>
            </a:r>
          </a:p>
        </p:txBody>
      </p:sp>
      <p:sp>
        <p:nvSpPr>
          <p:cNvPr id="48"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6EA1FA7-817A-5DA1-2A25-FE966C16710F}"/>
              </a:ext>
            </a:extLst>
          </p:cNvPr>
          <p:cNvPicPr>
            <a:picLocks noChangeAspect="1"/>
          </p:cNvPicPr>
          <p:nvPr/>
        </p:nvPicPr>
        <p:blipFill>
          <a:blip r:embed="rId2"/>
          <a:stretch>
            <a:fillRect/>
          </a:stretch>
        </p:blipFill>
        <p:spPr>
          <a:xfrm>
            <a:off x="1158240" y="2220089"/>
            <a:ext cx="9875520" cy="3579874"/>
          </a:xfrm>
          <a:prstGeom prst="rect">
            <a:avLst/>
          </a:prstGeom>
          <a:effectLst/>
        </p:spPr>
      </p:pic>
    </p:spTree>
    <p:extLst>
      <p:ext uri="{BB962C8B-B14F-4D97-AF65-F5344CB8AC3E}">
        <p14:creationId xmlns:p14="http://schemas.microsoft.com/office/powerpoint/2010/main" val="3588796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useBgFill="1">
        <p:nvSpPr>
          <p:cNvPr id="132" name="Rectangle 13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4" name="Rectangle 13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E91B9F-4980-1174-6793-282E8702876A}"/>
              </a:ext>
            </a:extLst>
          </p:cNvPr>
          <p:cNvSpPr>
            <a:spLocks noGrp="1"/>
          </p:cNvSpPr>
          <p:nvPr>
            <p:ph type="title"/>
          </p:nvPr>
        </p:nvSpPr>
        <p:spPr>
          <a:xfrm>
            <a:off x="1142639" y="561203"/>
            <a:ext cx="9932691" cy="1165996"/>
          </a:xfrm>
        </p:spPr>
        <p:txBody>
          <a:bodyPr vert="horz" lIns="91440" tIns="45720" rIns="91440" bIns="45720" rtlCol="0" anchor="b">
            <a:normAutofit/>
          </a:bodyPr>
          <a:lstStyle/>
          <a:p>
            <a:pPr algn="ctr"/>
            <a:r>
              <a:rPr lang="en-US" sz="4100">
                <a:solidFill>
                  <a:srgbClr val="FFFFFF"/>
                </a:solidFill>
              </a:rPr>
              <a:t>Property Sales by Price and Remodeled Status</a:t>
            </a:r>
          </a:p>
        </p:txBody>
      </p:sp>
      <p:sp>
        <p:nvSpPr>
          <p:cNvPr id="146" name="Rectangle 145">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of sales by remodel status&#10;&#10;Description automatically generated">
            <a:extLst>
              <a:ext uri="{FF2B5EF4-FFF2-40B4-BE49-F238E27FC236}">
                <a16:creationId xmlns:a16="http://schemas.microsoft.com/office/drawing/2014/main" id="{D7BC6613-8751-42E2-654D-1465F62CD9E6}"/>
              </a:ext>
            </a:extLst>
          </p:cNvPr>
          <p:cNvPicPr>
            <a:picLocks noChangeAspect="1"/>
          </p:cNvPicPr>
          <p:nvPr/>
        </p:nvPicPr>
        <p:blipFill>
          <a:blip r:embed="rId2"/>
          <a:stretch>
            <a:fillRect/>
          </a:stretch>
        </p:blipFill>
        <p:spPr>
          <a:xfrm>
            <a:off x="1381935" y="2143735"/>
            <a:ext cx="4481866" cy="3215738"/>
          </a:xfrm>
          <a:prstGeom prst="rect">
            <a:avLst/>
          </a:prstGeom>
        </p:spPr>
      </p:pic>
      <p:pic>
        <p:nvPicPr>
          <p:cNvPr id="6" name="Picture 5" descr="A graph with blue squares&#10;&#10;Description automatically generated">
            <a:extLst>
              <a:ext uri="{FF2B5EF4-FFF2-40B4-BE49-F238E27FC236}">
                <a16:creationId xmlns:a16="http://schemas.microsoft.com/office/drawing/2014/main" id="{63F5CCB9-3BB7-F7CE-7B03-EA4F558D5A4A}"/>
              </a:ext>
            </a:extLst>
          </p:cNvPr>
          <p:cNvPicPr>
            <a:picLocks noChangeAspect="1"/>
          </p:cNvPicPr>
          <p:nvPr/>
        </p:nvPicPr>
        <p:blipFill>
          <a:blip r:embed="rId3"/>
          <a:stretch>
            <a:fillRect/>
          </a:stretch>
        </p:blipFill>
        <p:spPr>
          <a:xfrm>
            <a:off x="6350724" y="2170134"/>
            <a:ext cx="4486215" cy="3162780"/>
          </a:xfrm>
          <a:prstGeom prst="rect">
            <a:avLst/>
          </a:prstGeom>
        </p:spPr>
      </p:pic>
    </p:spTree>
    <p:extLst>
      <p:ext uri="{BB962C8B-B14F-4D97-AF65-F5344CB8AC3E}">
        <p14:creationId xmlns:p14="http://schemas.microsoft.com/office/powerpoint/2010/main" val="151153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A2843BC-19B8-43BB-5911-09C1D03D1F38}"/>
              </a:ext>
            </a:extLst>
          </p:cNvPr>
          <p:cNvPicPr>
            <a:picLocks noChangeAspect="1"/>
          </p:cNvPicPr>
          <p:nvPr/>
        </p:nvPicPr>
        <p:blipFill rotWithShape="1">
          <a:blip r:embed="rId2"/>
          <a:srcRect l="5189" t="9091" r="6620" b="2"/>
          <a:stretch/>
        </p:blipFill>
        <p:spPr>
          <a:xfrm>
            <a:off x="5257800" y="10"/>
            <a:ext cx="6934200" cy="6857990"/>
          </a:xfrm>
          <a:prstGeom prst="rect">
            <a:avLst/>
          </a:prstGeom>
        </p:spPr>
      </p:pic>
      <p:sp>
        <p:nvSpPr>
          <p:cNvPr id="128" name="Rectangle 12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E91B9F-4980-1174-6793-282E8702876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000"/>
              <a:t>Annual Property Sales Comparison with and without Price</a:t>
            </a:r>
          </a:p>
          <a:p>
            <a:endParaRPr lang="en-US" sz="3000"/>
          </a:p>
        </p:txBody>
      </p:sp>
      <p:sp>
        <p:nvSpPr>
          <p:cNvPr id="130" name="Rectangle 1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2" name="Rectangle 1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572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77CD99-4CE8-AC0C-449E-55E41350C92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Distribution of Sale Prices for Trimmed Sales Data with KDE Plot</a:t>
            </a:r>
          </a:p>
        </p:txBody>
      </p:sp>
      <p:pic>
        <p:nvPicPr>
          <p:cNvPr id="5" name="Picture 4">
            <a:extLst>
              <a:ext uri="{FF2B5EF4-FFF2-40B4-BE49-F238E27FC236}">
                <a16:creationId xmlns:a16="http://schemas.microsoft.com/office/drawing/2014/main" id="{3B59DF65-F8E5-188A-BD7E-0DC3EE5484ED}"/>
              </a:ext>
            </a:extLst>
          </p:cNvPr>
          <p:cNvPicPr>
            <a:picLocks noChangeAspect="1"/>
          </p:cNvPicPr>
          <p:nvPr/>
        </p:nvPicPr>
        <p:blipFill>
          <a:blip r:embed="rId2"/>
          <a:stretch>
            <a:fillRect/>
          </a:stretch>
        </p:blipFill>
        <p:spPr>
          <a:xfrm>
            <a:off x="2552291" y="1675227"/>
            <a:ext cx="7087418" cy="4394199"/>
          </a:xfrm>
          <a:prstGeom prst="rect">
            <a:avLst/>
          </a:prstGeom>
        </p:spPr>
      </p:pic>
    </p:spTree>
    <p:extLst>
      <p:ext uri="{BB962C8B-B14F-4D97-AF65-F5344CB8AC3E}">
        <p14:creationId xmlns:p14="http://schemas.microsoft.com/office/powerpoint/2010/main" val="3938756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B772-D707-08EF-433E-F0C6A167D82A}"/>
              </a:ext>
            </a:extLst>
          </p:cNvPr>
          <p:cNvSpPr>
            <a:spLocks noGrp="1"/>
          </p:cNvSpPr>
          <p:nvPr>
            <p:ph type="title"/>
          </p:nvPr>
        </p:nvSpPr>
        <p:spPr>
          <a:xfrm>
            <a:off x="838200" y="365125"/>
            <a:ext cx="10515600" cy="1325563"/>
          </a:xfrm>
        </p:spPr>
        <p:txBody>
          <a:bodyPr>
            <a:normAutofit/>
          </a:bodyPr>
          <a:lstStyle/>
          <a:p>
            <a:r>
              <a:rPr lang="en-IN" dirty="0">
                <a:latin typeface="Agency FB" panose="020B0503020202020204" pitchFamily="34" charset="0"/>
              </a:rPr>
              <a:t>Team Members:</a:t>
            </a:r>
          </a:p>
        </p:txBody>
      </p:sp>
      <p:graphicFrame>
        <p:nvGraphicFramePr>
          <p:cNvPr id="5" name="Content Placeholder 2">
            <a:extLst>
              <a:ext uri="{FF2B5EF4-FFF2-40B4-BE49-F238E27FC236}">
                <a16:creationId xmlns:a16="http://schemas.microsoft.com/office/drawing/2014/main" id="{1E6DC0A3-9663-03F3-93D0-AAD43BF49B3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720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77CD99-4CE8-AC0C-449E-55E41350C92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Median Sale Price by Year: Trend Analysis</a:t>
            </a:r>
          </a:p>
        </p:txBody>
      </p:sp>
      <p:pic>
        <p:nvPicPr>
          <p:cNvPr id="5" name="Picture 4">
            <a:extLst>
              <a:ext uri="{FF2B5EF4-FFF2-40B4-BE49-F238E27FC236}">
                <a16:creationId xmlns:a16="http://schemas.microsoft.com/office/drawing/2014/main" id="{C2A827FD-93E5-F486-5D90-95A8A5D38E08}"/>
              </a:ext>
            </a:extLst>
          </p:cNvPr>
          <p:cNvPicPr>
            <a:picLocks noChangeAspect="1"/>
          </p:cNvPicPr>
          <p:nvPr/>
        </p:nvPicPr>
        <p:blipFill>
          <a:blip r:embed="rId2"/>
          <a:stretch>
            <a:fillRect/>
          </a:stretch>
        </p:blipFill>
        <p:spPr>
          <a:xfrm>
            <a:off x="3055031" y="1675227"/>
            <a:ext cx="6081938" cy="4394199"/>
          </a:xfrm>
          <a:prstGeom prst="rect">
            <a:avLst/>
          </a:prstGeom>
        </p:spPr>
      </p:pic>
    </p:spTree>
    <p:extLst>
      <p:ext uri="{BB962C8B-B14F-4D97-AF65-F5344CB8AC3E}">
        <p14:creationId xmlns:p14="http://schemas.microsoft.com/office/powerpoint/2010/main" val="1325454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4" name="Rectangle 7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E91B9F-4980-1174-6793-282E8702876A}"/>
              </a:ext>
            </a:extLst>
          </p:cNvPr>
          <p:cNvSpPr>
            <a:spLocks noGrp="1"/>
          </p:cNvSpPr>
          <p:nvPr>
            <p:ph type="title"/>
          </p:nvPr>
        </p:nvSpPr>
        <p:spPr>
          <a:xfrm>
            <a:off x="1142639" y="561203"/>
            <a:ext cx="9932691" cy="1165996"/>
          </a:xfrm>
        </p:spPr>
        <p:txBody>
          <a:bodyPr vert="horz" lIns="91440" tIns="45720" rIns="91440" bIns="45720" rtlCol="0" anchor="b">
            <a:normAutofit/>
          </a:bodyPr>
          <a:lstStyle/>
          <a:p>
            <a:pPr algn="ctr"/>
            <a:r>
              <a:rPr lang="en-US" sz="4100">
                <a:solidFill>
                  <a:srgbClr val="FFFFFF"/>
                </a:solidFill>
              </a:rPr>
              <a:t>Property Sales by Price and Remodeled Status</a:t>
            </a:r>
          </a:p>
        </p:txBody>
      </p:sp>
      <p:sp>
        <p:nvSpPr>
          <p:cNvPr id="82" name="Rectangle 81">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9DC1A7F-0933-2B99-44FE-44358F111524}"/>
              </a:ext>
            </a:extLst>
          </p:cNvPr>
          <p:cNvPicPr>
            <a:picLocks noChangeAspect="1"/>
          </p:cNvPicPr>
          <p:nvPr/>
        </p:nvPicPr>
        <p:blipFill>
          <a:blip r:embed="rId2"/>
          <a:stretch>
            <a:fillRect/>
          </a:stretch>
        </p:blipFill>
        <p:spPr>
          <a:xfrm>
            <a:off x="1508036" y="2133758"/>
            <a:ext cx="4229663" cy="3235692"/>
          </a:xfrm>
          <a:prstGeom prst="rect">
            <a:avLst/>
          </a:prstGeom>
        </p:spPr>
      </p:pic>
      <p:pic>
        <p:nvPicPr>
          <p:cNvPr id="8" name="Picture 7">
            <a:extLst>
              <a:ext uri="{FF2B5EF4-FFF2-40B4-BE49-F238E27FC236}">
                <a16:creationId xmlns:a16="http://schemas.microsoft.com/office/drawing/2014/main" id="{183F92E6-9DB1-A3CD-E43A-BA971BE7EF48}"/>
              </a:ext>
            </a:extLst>
          </p:cNvPr>
          <p:cNvPicPr>
            <a:picLocks noChangeAspect="1"/>
          </p:cNvPicPr>
          <p:nvPr/>
        </p:nvPicPr>
        <p:blipFill>
          <a:blip r:embed="rId3"/>
          <a:stretch>
            <a:fillRect/>
          </a:stretch>
        </p:blipFill>
        <p:spPr>
          <a:xfrm>
            <a:off x="6450885" y="2133600"/>
            <a:ext cx="4285892" cy="3235849"/>
          </a:xfrm>
          <a:prstGeom prst="rect">
            <a:avLst/>
          </a:prstGeom>
        </p:spPr>
      </p:pic>
    </p:spTree>
    <p:extLst>
      <p:ext uri="{BB962C8B-B14F-4D97-AF65-F5344CB8AC3E}">
        <p14:creationId xmlns:p14="http://schemas.microsoft.com/office/powerpoint/2010/main" val="606000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36" name="Oval 35">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6AFA27-CA9B-9B26-8926-B5DC1339375B}"/>
              </a:ext>
            </a:extLst>
          </p:cNvPr>
          <p:cNvSpPr>
            <a:spLocks noGrp="1"/>
          </p:cNvSpPr>
          <p:nvPr>
            <p:ph type="title"/>
          </p:nvPr>
        </p:nvSpPr>
        <p:spPr>
          <a:xfrm>
            <a:off x="3581400" y="965580"/>
            <a:ext cx="5204489" cy="3160593"/>
          </a:xfrm>
        </p:spPr>
        <p:txBody>
          <a:bodyPr vert="horz" lIns="91440" tIns="45720" rIns="91440" bIns="45720" rtlCol="0" anchor="b">
            <a:normAutofit/>
          </a:bodyPr>
          <a:lstStyle/>
          <a:p>
            <a:pPr algn="ctr"/>
            <a:r>
              <a:rPr lang="en-US" sz="5400" kern="1200">
                <a:solidFill>
                  <a:schemeClr val="bg1"/>
                </a:solidFill>
                <a:latin typeface="+mj-lt"/>
                <a:ea typeface="+mj-ea"/>
                <a:cs typeface="+mj-cs"/>
              </a:rPr>
              <a:t>Modeling</a:t>
            </a:r>
          </a:p>
        </p:txBody>
      </p:sp>
      <p:sp>
        <p:nvSpPr>
          <p:cNvPr id="3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40"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4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43" name="Freeform: Shape 4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46" name="Oval 45">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8" name="Oval 47">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0"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51" name="Freeform: Shape 50">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502030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CF95DA-616F-316E-6F9D-6B6BD8CCF9BA}"/>
              </a:ext>
            </a:extLst>
          </p:cNvPr>
          <p:cNvSpPr>
            <a:spLocks noGrp="1"/>
          </p:cNvSpPr>
          <p:nvPr>
            <p:ph type="title"/>
          </p:nvPr>
        </p:nvSpPr>
        <p:spPr>
          <a:xfrm>
            <a:off x="1156851" y="637762"/>
            <a:ext cx="9888496" cy="900131"/>
          </a:xfrm>
        </p:spPr>
        <p:txBody>
          <a:bodyPr anchor="t">
            <a:normAutofit/>
          </a:bodyPr>
          <a:lstStyle/>
          <a:p>
            <a:r>
              <a:rPr lang="en-US" sz="2800">
                <a:solidFill>
                  <a:schemeClr val="bg1"/>
                </a:solidFill>
                <a:ea typeface="Calibri Light"/>
                <a:cs typeface="Calibri Light"/>
              </a:rPr>
              <a:t>Model: Build LR model: </a:t>
            </a:r>
            <a:r>
              <a:rPr lang="en-US" sz="2800">
                <a:solidFill>
                  <a:schemeClr val="bg1"/>
                </a:solidFill>
                <a:ea typeface="+mj-lt"/>
                <a:cs typeface="+mj-lt"/>
              </a:rPr>
              <a:t>adding cndtn as additional predictor variables</a:t>
            </a:r>
            <a:endParaRPr lang="en-US" sz="2800">
              <a:solidFill>
                <a:schemeClr val="bg1"/>
              </a:solidFill>
              <a:ea typeface="Calibri Light"/>
              <a:cs typeface="Calibri Light"/>
            </a:endParaRPr>
          </a:p>
          <a:p>
            <a:endParaRPr lang="en-US" sz="2800">
              <a:solidFill>
                <a:schemeClr val="bg1"/>
              </a:solidFill>
              <a:ea typeface="Calibri Light"/>
              <a:cs typeface="Calibri Light"/>
            </a:endParaRPr>
          </a:p>
        </p:txBody>
      </p:sp>
      <p:sp>
        <p:nvSpPr>
          <p:cNvPr id="23" name="Rectangle 2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0D181A-8D4D-481B-742D-4ED2B77AB4C5}"/>
              </a:ext>
            </a:extLst>
          </p:cNvPr>
          <p:cNvSpPr>
            <a:spLocks noGrp="1"/>
          </p:cNvSpPr>
          <p:nvPr>
            <p:ph idx="1"/>
          </p:nvPr>
        </p:nvSpPr>
        <p:spPr>
          <a:xfrm>
            <a:off x="1155548" y="2217343"/>
            <a:ext cx="9880893" cy="3959619"/>
          </a:xfrm>
        </p:spPr>
        <p:txBody>
          <a:bodyPr vert="horz" lIns="91440" tIns="45720" rIns="91440" bIns="45720" rtlCol="0">
            <a:normAutofit/>
          </a:bodyPr>
          <a:lstStyle/>
          <a:p>
            <a:r>
              <a:rPr lang="en-US" sz="1700">
                <a:ea typeface="Calibri"/>
                <a:cs typeface="Calibri"/>
              </a:rPr>
              <a:t>X : bathrm, bedrm, grade, heat, cndtn</a:t>
            </a:r>
          </a:p>
          <a:p>
            <a:r>
              <a:rPr lang="en-US" sz="1700">
                <a:ea typeface="Calibri"/>
                <a:cs typeface="Calibri"/>
              </a:rPr>
              <a:t>Y: price</a:t>
            </a:r>
          </a:p>
          <a:p>
            <a:r>
              <a:rPr lang="en-US" sz="1700">
                <a:ea typeface="+mn-lt"/>
                <a:cs typeface="+mn-lt"/>
              </a:rPr>
              <a:t>Mean squared error: </a:t>
            </a:r>
            <a:r>
              <a:rPr lang="en-US" sz="1700">
                <a:ea typeface="Calibri"/>
                <a:cs typeface="Calibri"/>
              </a:rPr>
              <a:t>179811842021.4971</a:t>
            </a:r>
          </a:p>
          <a:p>
            <a:r>
              <a:rPr lang="en-US" sz="1700">
                <a:ea typeface="+mn-lt"/>
                <a:cs typeface="+mn-lt"/>
              </a:rPr>
              <a:t>R-squared: </a:t>
            </a:r>
            <a:r>
              <a:rPr lang="en-US" sz="1700">
                <a:ea typeface="Calibri"/>
                <a:cs typeface="Calibri"/>
              </a:rPr>
              <a:t>0.6258323459685577</a:t>
            </a:r>
          </a:p>
          <a:p>
            <a:r>
              <a:rPr lang="en-US" sz="1700">
                <a:ea typeface="+mn-lt"/>
                <a:cs typeface="+mn-lt"/>
              </a:rPr>
              <a:t>Coefficients: </a:t>
            </a:r>
            <a:r>
              <a:rPr lang="en-US" sz="1700">
                <a:ea typeface="Calibri"/>
                <a:cs typeface="Calibri"/>
              </a:rPr>
              <a:t>[164265.84766985  13613.87467564 307118.1384096    2748.29253991</a:t>
            </a:r>
          </a:p>
          <a:p>
            <a:pPr marL="0" indent="0">
              <a:buNone/>
            </a:pPr>
            <a:r>
              <a:rPr lang="en-US" sz="1700">
                <a:ea typeface="Calibri"/>
                <a:cs typeface="Calibri"/>
              </a:rPr>
              <a:t> 232516.50931523]</a:t>
            </a:r>
          </a:p>
          <a:p>
            <a:r>
              <a:rPr lang="en-US" sz="1700">
                <a:ea typeface="+mn-lt"/>
                <a:cs typeface="+mn-lt"/>
              </a:rPr>
              <a:t>The model with additional predictor variables (heat and cndtn) has lower mean squared error and higher R-squared value, indicating an improved ability to predict sale price of residential properties.</a:t>
            </a:r>
          </a:p>
          <a:p>
            <a:r>
              <a:rPr lang="en-US" sz="1700">
                <a:ea typeface="+mn-lt"/>
                <a:cs typeface="+mn-lt"/>
              </a:rPr>
              <a:t>The coefficient for bedrm is 13,613, indicating a positive correlation between the number of bedrooms and sale price.</a:t>
            </a:r>
            <a:endParaRPr lang="en-US" sz="1700"/>
          </a:p>
          <a:p>
            <a:r>
              <a:rPr lang="en-US" sz="1700">
                <a:ea typeface="+mn-lt"/>
                <a:cs typeface="+mn-lt"/>
              </a:rPr>
              <a:t>The coefficient for grade is 307118, indicating a strong positive correlation between the grade and sale price.</a:t>
            </a:r>
            <a:endParaRPr lang="en-US" sz="1700"/>
          </a:p>
        </p:txBody>
      </p:sp>
    </p:spTree>
    <p:extLst>
      <p:ext uri="{BB962C8B-B14F-4D97-AF65-F5344CB8AC3E}">
        <p14:creationId xmlns:p14="http://schemas.microsoft.com/office/powerpoint/2010/main" val="1382013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CF95DA-616F-316E-6F9D-6B6BD8CCF9BA}"/>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ea typeface="Calibri Light"/>
                <a:cs typeface="Calibri Light"/>
              </a:rPr>
              <a:t>Model: Build LR model: </a:t>
            </a:r>
            <a:r>
              <a:rPr lang="en-US" sz="4000">
                <a:solidFill>
                  <a:srgbClr val="FFFFFF"/>
                </a:solidFill>
                <a:ea typeface="+mj-lt"/>
                <a:cs typeface="+mj-lt"/>
              </a:rPr>
              <a:t>adding cndtn as additional predictor variables</a:t>
            </a:r>
            <a:endParaRPr lang="en-US" sz="4000">
              <a:solidFill>
                <a:srgbClr val="FFFFFF"/>
              </a:solidFill>
              <a:ea typeface="Calibri Light"/>
              <a:cs typeface="Calibri Light"/>
            </a:endParaRPr>
          </a:p>
          <a:p>
            <a:endParaRPr lang="en-US" sz="4000">
              <a:solidFill>
                <a:srgbClr val="FFFFFF"/>
              </a:solidFill>
              <a:ea typeface="Calibri Light"/>
              <a:cs typeface="Calibri Light"/>
            </a:endParaRPr>
          </a:p>
        </p:txBody>
      </p:sp>
      <p:graphicFrame>
        <p:nvGraphicFramePr>
          <p:cNvPr id="18" name="Content Placeholder 2">
            <a:extLst>
              <a:ext uri="{FF2B5EF4-FFF2-40B4-BE49-F238E27FC236}">
                <a16:creationId xmlns:a16="http://schemas.microsoft.com/office/drawing/2014/main" id="{E830431B-54EB-8B85-1557-210FAD0D3CC0}"/>
              </a:ext>
            </a:extLst>
          </p:cNvPr>
          <p:cNvGraphicFramePr>
            <a:graphicFrameLocks noGrp="1"/>
          </p:cNvGraphicFramePr>
          <p:nvPr>
            <p:ph idx="1"/>
            <p:extLst>
              <p:ext uri="{D42A27DB-BD31-4B8C-83A1-F6EECF244321}">
                <p14:modId xmlns:p14="http://schemas.microsoft.com/office/powerpoint/2010/main" val="3313183913"/>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4477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CF95DA-616F-316E-6F9D-6B6BD8CCF9BA}"/>
              </a:ext>
            </a:extLst>
          </p:cNvPr>
          <p:cNvSpPr>
            <a:spLocks noGrp="1"/>
          </p:cNvSpPr>
          <p:nvPr>
            <p:ph type="title"/>
          </p:nvPr>
        </p:nvSpPr>
        <p:spPr>
          <a:xfrm>
            <a:off x="1156851" y="637762"/>
            <a:ext cx="9888496" cy="900131"/>
          </a:xfrm>
        </p:spPr>
        <p:txBody>
          <a:bodyPr anchor="t">
            <a:normAutofit/>
          </a:bodyPr>
          <a:lstStyle/>
          <a:p>
            <a:r>
              <a:rPr lang="en-US" sz="2800">
                <a:solidFill>
                  <a:schemeClr val="bg1"/>
                </a:solidFill>
                <a:ea typeface="Calibri Light"/>
                <a:cs typeface="Calibri Light"/>
              </a:rPr>
              <a:t>Model: Build LR model: </a:t>
            </a:r>
            <a:r>
              <a:rPr lang="en-US" sz="2800">
                <a:solidFill>
                  <a:schemeClr val="bg1"/>
                </a:solidFill>
                <a:ea typeface="+mj-lt"/>
                <a:cs typeface="+mj-lt"/>
              </a:rPr>
              <a:t>Adding  gross building area another predictor </a:t>
            </a:r>
          </a:p>
        </p:txBody>
      </p:sp>
      <p:sp>
        <p:nvSpPr>
          <p:cNvPr id="32" name="Rectangle 31">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0D181A-8D4D-481B-742D-4ED2B77AB4C5}"/>
              </a:ext>
            </a:extLst>
          </p:cNvPr>
          <p:cNvSpPr>
            <a:spLocks noGrp="1"/>
          </p:cNvSpPr>
          <p:nvPr>
            <p:ph idx="1"/>
          </p:nvPr>
        </p:nvSpPr>
        <p:spPr>
          <a:xfrm>
            <a:off x="1155548" y="2217343"/>
            <a:ext cx="9880893" cy="3959619"/>
          </a:xfrm>
        </p:spPr>
        <p:txBody>
          <a:bodyPr vert="horz" lIns="91440" tIns="45720" rIns="91440" bIns="45720" rtlCol="0">
            <a:normAutofit/>
          </a:bodyPr>
          <a:lstStyle/>
          <a:p>
            <a:r>
              <a:rPr lang="en-US" sz="1700">
                <a:ea typeface="Calibri"/>
                <a:cs typeface="Calibri"/>
              </a:rPr>
              <a:t>X : bathrm, bedrm, grade, heat, cndtn, gba</a:t>
            </a:r>
          </a:p>
          <a:p>
            <a:r>
              <a:rPr lang="en-US" sz="1700">
                <a:ea typeface="Calibri"/>
                <a:cs typeface="Calibri"/>
              </a:rPr>
              <a:t>Y: price</a:t>
            </a:r>
          </a:p>
          <a:p>
            <a:r>
              <a:rPr lang="en-US" sz="1700">
                <a:ea typeface="+mn-lt"/>
                <a:cs typeface="+mn-lt"/>
              </a:rPr>
              <a:t>=== Linear Regression Summary === </a:t>
            </a:r>
          </a:p>
          <a:p>
            <a:pPr marL="0" indent="0">
              <a:buNone/>
            </a:pPr>
            <a:r>
              <a:rPr lang="en-US" sz="1700">
                <a:ea typeface="+mn-lt"/>
                <a:cs typeface="+mn-lt"/>
              </a:rPr>
              <a:t>Independent variables: ['bathrm', 'bedrm', 'grade', 'heat', 'cndtn', 'gba'] </a:t>
            </a:r>
          </a:p>
          <a:p>
            <a:pPr marL="0" indent="0">
              <a:buNone/>
            </a:pPr>
            <a:r>
              <a:rPr lang="en-US" sz="1700">
                <a:ea typeface="+mn-lt"/>
                <a:cs typeface="+mn-lt"/>
              </a:rPr>
              <a:t>Dependent variable: price </a:t>
            </a:r>
          </a:p>
          <a:p>
            <a:pPr marL="0" indent="0">
              <a:buNone/>
            </a:pPr>
            <a:r>
              <a:rPr lang="en-US" sz="1700">
                <a:ea typeface="+mn-lt"/>
                <a:cs typeface="+mn-lt"/>
              </a:rPr>
              <a:t>Training data size: 22042 </a:t>
            </a:r>
          </a:p>
          <a:p>
            <a:pPr marL="0" indent="0">
              <a:buNone/>
            </a:pPr>
            <a:r>
              <a:rPr lang="en-US" sz="1700">
                <a:ea typeface="+mn-lt"/>
                <a:cs typeface="+mn-lt"/>
              </a:rPr>
              <a:t>Test data size: 5511</a:t>
            </a:r>
          </a:p>
          <a:p>
            <a:pPr marL="0" indent="0">
              <a:buNone/>
            </a:pPr>
            <a:r>
              <a:rPr lang="en-US" sz="1700">
                <a:ea typeface="+mn-lt"/>
                <a:cs typeface="+mn-lt"/>
              </a:rPr>
              <a:t>Mean squared error: </a:t>
            </a:r>
            <a:r>
              <a:rPr lang="en-US" sz="1700">
                <a:cs typeface="Calibri"/>
              </a:rPr>
              <a:t>152592231522.07385</a:t>
            </a:r>
            <a:r>
              <a:rPr lang="en-US" sz="1700">
                <a:ea typeface="+mn-lt"/>
                <a:cs typeface="+mn-lt"/>
              </a:rPr>
              <a:t> </a:t>
            </a:r>
          </a:p>
          <a:p>
            <a:pPr marL="0" indent="0">
              <a:buNone/>
            </a:pPr>
            <a:r>
              <a:rPr lang="en-US" sz="1700">
                <a:ea typeface="+mn-lt"/>
                <a:cs typeface="+mn-lt"/>
              </a:rPr>
              <a:t>R-squared: </a:t>
            </a:r>
            <a:r>
              <a:rPr lang="en-US" sz="1700">
                <a:cs typeface="Calibri"/>
              </a:rPr>
              <a:t>0.682473208381842</a:t>
            </a:r>
          </a:p>
          <a:p>
            <a:pPr marL="0" indent="0">
              <a:buNone/>
            </a:pPr>
            <a:r>
              <a:rPr lang="en-US" sz="1700">
                <a:ea typeface="+mn-lt"/>
                <a:cs typeface="+mn-lt"/>
              </a:rPr>
              <a:t>Coefficients: </a:t>
            </a:r>
            <a:r>
              <a:rPr lang="en-US" sz="1700">
                <a:cs typeface="Calibri"/>
              </a:rPr>
              <a:t>[ 3.79435424e+04 -7.84834220e+04  2.13460032e+05  9.15830054e+01</a:t>
            </a:r>
          </a:p>
          <a:p>
            <a:pPr marL="0" indent="0">
              <a:buNone/>
            </a:pPr>
            <a:r>
              <a:rPr lang="en-US" sz="1700">
                <a:cs typeface="Calibri"/>
              </a:rPr>
              <a:t>  2.58998466e+05  4.47272630e+02]</a:t>
            </a:r>
          </a:p>
          <a:p>
            <a:endParaRPr lang="en-US" sz="1700">
              <a:ea typeface="Calibri"/>
              <a:cs typeface="Calibri"/>
            </a:endParaRPr>
          </a:p>
        </p:txBody>
      </p:sp>
    </p:spTree>
    <p:extLst>
      <p:ext uri="{BB962C8B-B14F-4D97-AF65-F5344CB8AC3E}">
        <p14:creationId xmlns:p14="http://schemas.microsoft.com/office/powerpoint/2010/main" val="2355881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1B1F508-74B8-72EE-6E9D-D606DF711321}"/>
              </a:ext>
            </a:extLst>
          </p:cNvPr>
          <p:cNvPicPr>
            <a:picLocks noChangeAspect="1"/>
          </p:cNvPicPr>
          <p:nvPr/>
        </p:nvPicPr>
        <p:blipFill rotWithShape="1">
          <a:blip r:embed="rId2">
            <a:duotone>
              <a:prstClr val="black"/>
              <a:schemeClr val="tx2">
                <a:tint val="45000"/>
                <a:satMod val="400000"/>
              </a:schemeClr>
            </a:duotone>
            <a:alphaModFix amt="2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D6CF95DA-616F-316E-6F9D-6B6BD8CCF9BA}"/>
              </a:ext>
            </a:extLst>
          </p:cNvPr>
          <p:cNvSpPr>
            <a:spLocks noGrp="1"/>
          </p:cNvSpPr>
          <p:nvPr>
            <p:ph type="title"/>
          </p:nvPr>
        </p:nvSpPr>
        <p:spPr>
          <a:xfrm>
            <a:off x="838200" y="365125"/>
            <a:ext cx="10515600" cy="1325563"/>
          </a:xfrm>
        </p:spPr>
        <p:txBody>
          <a:bodyPr>
            <a:normAutofit/>
          </a:bodyPr>
          <a:lstStyle/>
          <a:p>
            <a:r>
              <a:rPr lang="en-US" dirty="0">
                <a:ea typeface="Calibri Light"/>
                <a:cs typeface="Calibri Light"/>
              </a:rPr>
              <a:t>Model: Build LR model: </a:t>
            </a:r>
            <a:r>
              <a:rPr lang="en-US" dirty="0">
                <a:ea typeface="+mj-lt"/>
                <a:cs typeface="+mj-lt"/>
              </a:rPr>
              <a:t>Adding to model  </a:t>
            </a:r>
            <a:r>
              <a:rPr lang="en-US" dirty="0" err="1">
                <a:ea typeface="+mj-lt"/>
                <a:cs typeface="+mj-lt"/>
              </a:rPr>
              <a:t>num_days_passed</a:t>
            </a:r>
            <a:r>
              <a:rPr lang="en-US" dirty="0">
                <a:ea typeface="+mj-lt"/>
                <a:cs typeface="+mj-lt"/>
              </a:rPr>
              <a:t> as pred </a:t>
            </a:r>
          </a:p>
        </p:txBody>
      </p:sp>
      <p:graphicFrame>
        <p:nvGraphicFramePr>
          <p:cNvPr id="18" name="Content Placeholder 2">
            <a:extLst>
              <a:ext uri="{FF2B5EF4-FFF2-40B4-BE49-F238E27FC236}">
                <a16:creationId xmlns:a16="http://schemas.microsoft.com/office/drawing/2014/main" id="{44BB38A2-894E-1F4B-82FD-AF65F135AC10}"/>
              </a:ext>
            </a:extLst>
          </p:cNvPr>
          <p:cNvGraphicFramePr>
            <a:graphicFrameLocks noGrp="1"/>
          </p:cNvGraphicFramePr>
          <p:nvPr>
            <p:ph idx="1"/>
            <p:extLst>
              <p:ext uri="{D42A27DB-BD31-4B8C-83A1-F6EECF244321}">
                <p14:modId xmlns:p14="http://schemas.microsoft.com/office/powerpoint/2010/main" val="34528977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4461924"/>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CF95DA-616F-316E-6F9D-6B6BD8CCF9BA}"/>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ea typeface="Calibri Light"/>
                <a:cs typeface="Calibri Light"/>
              </a:rPr>
              <a:t>Model: Build LR model: </a:t>
            </a:r>
            <a:r>
              <a:rPr lang="en-US" sz="4000">
                <a:solidFill>
                  <a:srgbClr val="FFFFFF"/>
                </a:solidFill>
                <a:ea typeface="+mj-lt"/>
                <a:cs typeface="+mj-lt"/>
              </a:rPr>
              <a:t>Adding  gross building area another predictor </a:t>
            </a:r>
          </a:p>
        </p:txBody>
      </p:sp>
      <p:graphicFrame>
        <p:nvGraphicFramePr>
          <p:cNvPr id="18" name="Content Placeholder 2">
            <a:extLst>
              <a:ext uri="{FF2B5EF4-FFF2-40B4-BE49-F238E27FC236}">
                <a16:creationId xmlns:a16="http://schemas.microsoft.com/office/drawing/2014/main" id="{9554184C-9C80-31E3-5AF0-8D60E820E3F3}"/>
              </a:ext>
            </a:extLst>
          </p:cNvPr>
          <p:cNvGraphicFramePr>
            <a:graphicFrameLocks noGrp="1"/>
          </p:cNvGraphicFramePr>
          <p:nvPr>
            <p:ph idx="1"/>
            <p:extLst>
              <p:ext uri="{D42A27DB-BD31-4B8C-83A1-F6EECF244321}">
                <p14:modId xmlns:p14="http://schemas.microsoft.com/office/powerpoint/2010/main" val="2341341175"/>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8253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Digital rendering of a virus formation">
            <a:extLst>
              <a:ext uri="{FF2B5EF4-FFF2-40B4-BE49-F238E27FC236}">
                <a16:creationId xmlns:a16="http://schemas.microsoft.com/office/drawing/2014/main" id="{956177E9-5DC8-AAD9-8E45-D7407D50BA8B}"/>
              </a:ext>
            </a:extLst>
          </p:cNvPr>
          <p:cNvPicPr>
            <a:picLocks noChangeAspect="1"/>
          </p:cNvPicPr>
          <p:nvPr/>
        </p:nvPicPr>
        <p:blipFill rotWithShape="1">
          <a:blip r:embed="rId2"/>
          <a:srcRect t="7222" b="13273"/>
          <a:stretch/>
        </p:blipFill>
        <p:spPr>
          <a:xfrm>
            <a:off x="-3047" y="10"/>
            <a:ext cx="12191999" cy="6857990"/>
          </a:xfrm>
          <a:prstGeom prst="rect">
            <a:avLst/>
          </a:prstGeom>
        </p:spPr>
      </p:pic>
      <p:sp>
        <p:nvSpPr>
          <p:cNvPr id="40" name="Rectangle 3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76D918-9A56-764B-75F2-AF8DE1B52077}"/>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COVID-19 Impact</a:t>
            </a:r>
          </a:p>
        </p:txBody>
      </p:sp>
    </p:spTree>
    <p:extLst>
      <p:ext uri="{BB962C8B-B14F-4D97-AF65-F5344CB8AC3E}">
        <p14:creationId xmlns:p14="http://schemas.microsoft.com/office/powerpoint/2010/main" val="310041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Slide Background Fill">
            <a:extLst>
              <a:ext uri="{FF2B5EF4-FFF2-40B4-BE49-F238E27FC236}">
                <a16:creationId xmlns:a16="http://schemas.microsoft.com/office/drawing/2014/main" id="{7D07B7BC-3270-4CF3-A7AA-0937908A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3248F5E6-4377-481A-9615-8B26AF96A0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8" name="Color">
              <a:extLst>
                <a:ext uri="{FF2B5EF4-FFF2-40B4-BE49-F238E27FC236}">
                  <a16:creationId xmlns:a16="http://schemas.microsoft.com/office/drawing/2014/main" id="{D8552057-9E04-4499-916A-649BB6B51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Color">
              <a:extLst>
                <a:ext uri="{FF2B5EF4-FFF2-40B4-BE49-F238E27FC236}">
                  <a16:creationId xmlns:a16="http://schemas.microsoft.com/office/drawing/2014/main" id="{D1194A2F-4E63-4228-A833-4D86528EAD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a:extLst>
              <a:ext uri="{FF2B5EF4-FFF2-40B4-BE49-F238E27FC236}">
                <a16:creationId xmlns:a16="http://schemas.microsoft.com/office/drawing/2014/main" id="{8686933D-B157-0975-2975-25698F24CD2E}"/>
              </a:ext>
            </a:extLst>
          </p:cNvPr>
          <p:cNvPicPr>
            <a:picLocks noChangeAspect="1"/>
          </p:cNvPicPr>
          <p:nvPr/>
        </p:nvPicPr>
        <p:blipFill>
          <a:blip r:embed="rId2"/>
          <a:stretch>
            <a:fillRect/>
          </a:stretch>
        </p:blipFill>
        <p:spPr>
          <a:xfrm>
            <a:off x="786385" y="2565157"/>
            <a:ext cx="5270026" cy="3167622"/>
          </a:xfrm>
          <a:prstGeom prst="rect">
            <a:avLst/>
          </a:prstGeom>
        </p:spPr>
      </p:pic>
      <p:grpSp>
        <p:nvGrpSpPr>
          <p:cNvPr id="31" name="Group 30">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2" name="Freeform: Shape 31">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36">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11" name="Title 1">
            <a:extLst>
              <a:ext uri="{FF2B5EF4-FFF2-40B4-BE49-F238E27FC236}">
                <a16:creationId xmlns:a16="http://schemas.microsoft.com/office/drawing/2014/main" id="{D9D81BE5-D878-9F1A-436C-CC8EF5F9CE4A}"/>
              </a:ext>
            </a:extLst>
          </p:cNvPr>
          <p:cNvSpPr>
            <a:spLocks noGrp="1"/>
          </p:cNvSpPr>
          <p:nvPr>
            <p:ph type="title"/>
          </p:nvPr>
        </p:nvSpPr>
        <p:spPr>
          <a:xfrm>
            <a:off x="786384" y="576072"/>
            <a:ext cx="10377484" cy="154653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a:solidFill>
                  <a:schemeClr val="bg1"/>
                </a:solidFill>
                <a:cs typeface="Calibri Light"/>
              </a:rPr>
              <a:t>Covid impact</a:t>
            </a:r>
            <a:endParaRPr lang="en-US" sz="4800">
              <a:solidFill>
                <a:schemeClr val="bg1"/>
              </a:solidFill>
            </a:endParaRPr>
          </a:p>
        </p:txBody>
      </p:sp>
      <p:sp>
        <p:nvSpPr>
          <p:cNvPr id="3" name="Content Placeholder 2">
            <a:extLst>
              <a:ext uri="{FF2B5EF4-FFF2-40B4-BE49-F238E27FC236}">
                <a16:creationId xmlns:a16="http://schemas.microsoft.com/office/drawing/2014/main" id="{BCC8FD38-47C3-0E8F-9119-0FC7F13E90D1}"/>
              </a:ext>
            </a:extLst>
          </p:cNvPr>
          <p:cNvSpPr>
            <a:spLocks noGrp="1"/>
          </p:cNvSpPr>
          <p:nvPr>
            <p:ph idx="1"/>
          </p:nvPr>
        </p:nvSpPr>
        <p:spPr>
          <a:xfrm>
            <a:off x="6464409" y="2197386"/>
            <a:ext cx="4699459" cy="3903163"/>
          </a:xfrm>
        </p:spPr>
        <p:txBody>
          <a:bodyPr vert="horz" lIns="91440" tIns="45720" rIns="91440" bIns="45720" rtlCol="0" anchor="ctr">
            <a:normAutofit/>
          </a:bodyPr>
          <a:lstStyle/>
          <a:p>
            <a:r>
              <a:rPr lang="en-US" sz="1700" b="0">
                <a:solidFill>
                  <a:schemeClr val="bg1"/>
                </a:solidFill>
                <a:effectLst/>
                <a:latin typeface="Consolas" panose="020B0609020204030204" pitchFamily="49" charset="0"/>
              </a:rPr>
              <a:t>Selected periods:</a:t>
            </a:r>
          </a:p>
          <a:p>
            <a:pPr marL="457200">
              <a:buFont typeface="Courier New" panose="02070309020205020404" pitchFamily="49" charset="0"/>
              <a:buChar char="o"/>
            </a:pPr>
            <a:r>
              <a:rPr lang="en-US" sz="1700" b="0">
                <a:solidFill>
                  <a:schemeClr val="bg1"/>
                </a:solidFill>
                <a:effectLst/>
                <a:latin typeface="Consolas" panose="020B0609020204030204" pitchFamily="49" charset="0"/>
              </a:rPr>
              <a:t>ExAnte period: 2019-01-01~2020-02-29</a:t>
            </a:r>
          </a:p>
          <a:p>
            <a:pPr marL="457200">
              <a:buFont typeface="Courier New" panose="02070309020205020404" pitchFamily="49" charset="0"/>
              <a:buChar char="o"/>
            </a:pPr>
            <a:r>
              <a:rPr lang="en-US" sz="1700" b="0">
                <a:solidFill>
                  <a:schemeClr val="bg1"/>
                </a:solidFill>
                <a:effectLst/>
                <a:latin typeface="Consolas" panose="020B0609020204030204" pitchFamily="49" charset="0"/>
              </a:rPr>
              <a:t>During period: 2020-03-01~ 2021-07-31</a:t>
            </a:r>
          </a:p>
          <a:p>
            <a:pPr marL="457200">
              <a:buFont typeface="Courier New" panose="02070309020205020404" pitchFamily="49" charset="0"/>
              <a:buChar char="o"/>
            </a:pPr>
            <a:r>
              <a:rPr lang="en-US" sz="1700" b="0">
                <a:solidFill>
                  <a:schemeClr val="bg1"/>
                </a:solidFill>
                <a:effectLst/>
                <a:latin typeface="Consolas" panose="020B0609020204030204" pitchFamily="49" charset="0"/>
              </a:rPr>
              <a:t>ExPost period: 2021-08-01~2022-12-31</a:t>
            </a:r>
          </a:p>
          <a:p>
            <a:endParaRPr lang="en-US" sz="1700" b="0">
              <a:solidFill>
                <a:schemeClr val="bg1"/>
              </a:solidFill>
              <a:effectLst/>
              <a:latin typeface="Consolas" panose="020B0609020204030204" pitchFamily="49" charset="0"/>
            </a:endParaRPr>
          </a:p>
          <a:p>
            <a:r>
              <a:rPr lang="en-US" sz="1700">
                <a:solidFill>
                  <a:schemeClr val="bg1"/>
                </a:solidFill>
              </a:rPr>
              <a:t>The obvious price changes before and after the COVID event.</a:t>
            </a:r>
          </a:p>
          <a:p>
            <a:r>
              <a:rPr lang="en-US" sz="1700">
                <a:solidFill>
                  <a:schemeClr val="bg1"/>
                </a:solidFill>
              </a:rPr>
              <a:t>In order to reduce the impact of price changes on house prices, the house prices are deflated by the inflation rate.</a:t>
            </a:r>
            <a:endParaRPr lang="en-US" sz="1700">
              <a:solidFill>
                <a:schemeClr val="bg1"/>
              </a:solidFill>
              <a:cs typeface="Calibri"/>
            </a:endParaRPr>
          </a:p>
        </p:txBody>
      </p:sp>
      <p:sp>
        <p:nvSpPr>
          <p:cNvPr id="4" name="Title 1">
            <a:extLst>
              <a:ext uri="{FF2B5EF4-FFF2-40B4-BE49-F238E27FC236}">
                <a16:creationId xmlns:a16="http://schemas.microsoft.com/office/drawing/2014/main" id="{B4F7E3BD-E205-AAD4-332D-CA1CF03DC96D}"/>
              </a:ext>
            </a:extLst>
          </p:cNvPr>
          <p:cNvSpPr>
            <a:spLocks noGrp="1"/>
          </p:cNvSpPr>
          <p:nvPr/>
        </p:nvSpPr>
        <p:spPr>
          <a:xfrm>
            <a:off x="838200" y="2992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p>
        </p:txBody>
      </p:sp>
    </p:spTree>
    <p:extLst>
      <p:ext uri="{BB962C8B-B14F-4D97-AF65-F5344CB8AC3E}">
        <p14:creationId xmlns:p14="http://schemas.microsoft.com/office/powerpoint/2010/main" val="1607982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8" name="Picture 227">
            <a:extLst>
              <a:ext uri="{FF2B5EF4-FFF2-40B4-BE49-F238E27FC236}">
                <a16:creationId xmlns:a16="http://schemas.microsoft.com/office/drawing/2014/main" id="{09E168C4-298A-AEAC-D90B-20FB07013A38}"/>
              </a:ext>
            </a:extLst>
          </p:cNvPr>
          <p:cNvPicPr>
            <a:picLocks noChangeAspect="1"/>
          </p:cNvPicPr>
          <p:nvPr/>
        </p:nvPicPr>
        <p:blipFill rotWithShape="1">
          <a:blip r:embed="rId2"/>
          <a:srcRect r="9091" b="9091"/>
          <a:stretch/>
        </p:blipFill>
        <p:spPr>
          <a:xfrm>
            <a:off x="20" y="10"/>
            <a:ext cx="12191980" cy="6857990"/>
          </a:xfrm>
          <a:prstGeom prst="rect">
            <a:avLst/>
          </a:prstGeom>
        </p:spPr>
      </p:pic>
      <p:sp>
        <p:nvSpPr>
          <p:cNvPr id="236" name="Rectangle 23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9CF49A-EB15-7572-B1EB-6AE657FD82BC}"/>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sz="4000" dirty="0"/>
              <a:t>Background Analysis– Washington D.C. Population</a:t>
            </a:r>
          </a:p>
        </p:txBody>
      </p:sp>
      <p:graphicFrame>
        <p:nvGraphicFramePr>
          <p:cNvPr id="232" name="Content Placeholder 4">
            <a:extLst>
              <a:ext uri="{FF2B5EF4-FFF2-40B4-BE49-F238E27FC236}">
                <a16:creationId xmlns:a16="http://schemas.microsoft.com/office/drawing/2014/main" id="{306F7D6C-F8D0-DFE6-C5B0-B03DCBB914D5}"/>
              </a:ext>
            </a:extLst>
          </p:cNvPr>
          <p:cNvGraphicFramePr/>
          <p:nvPr>
            <p:extLst>
              <p:ext uri="{D42A27DB-BD31-4B8C-83A1-F6EECF244321}">
                <p14:modId xmlns:p14="http://schemas.microsoft.com/office/powerpoint/2010/main" val="26685853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7021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0532B1-7622-4602-B898-5C84C974A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8EBC75B0-D5AF-40AB-915B-EBC590D746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70D16B3C-0901-4FFD-9DBF-5BC78ABC07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369" y="0"/>
            <a:ext cx="773448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D49CA2C-9593-4085-9ED2-049819E74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23000">
                <a:schemeClr val="accent1">
                  <a:alpha val="0"/>
                </a:schemeClr>
              </a:gs>
              <a:gs pos="99000">
                <a:schemeClr val="accent1">
                  <a:lumMod val="50000"/>
                  <a:alpha val="72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D9D81BE5-D878-9F1A-436C-CC8EF5F9CE4A}"/>
              </a:ext>
            </a:extLst>
          </p:cNvPr>
          <p:cNvSpPr>
            <a:spLocks noGrp="1"/>
          </p:cNvSpPr>
          <p:nvPr>
            <p:ph type="title"/>
          </p:nvPr>
        </p:nvSpPr>
        <p:spPr>
          <a:xfrm>
            <a:off x="1371598" y="302699"/>
            <a:ext cx="10030023" cy="9910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FFFFFF"/>
                </a:solidFill>
                <a:cs typeface="Calibri Light"/>
              </a:rPr>
              <a:t>Covid impact</a:t>
            </a:r>
            <a:endParaRPr lang="en-US" sz="4000">
              <a:solidFill>
                <a:srgbClr val="FFFFFF"/>
              </a:solidFill>
            </a:endParaRPr>
          </a:p>
        </p:txBody>
      </p:sp>
      <p:pic>
        <p:nvPicPr>
          <p:cNvPr id="7" name="Picture 6">
            <a:extLst>
              <a:ext uri="{FF2B5EF4-FFF2-40B4-BE49-F238E27FC236}">
                <a16:creationId xmlns:a16="http://schemas.microsoft.com/office/drawing/2014/main" id="{F977A827-6829-9B30-BE28-A261B2F0FFB9}"/>
              </a:ext>
            </a:extLst>
          </p:cNvPr>
          <p:cNvPicPr>
            <a:picLocks noChangeAspect="1"/>
          </p:cNvPicPr>
          <p:nvPr/>
        </p:nvPicPr>
        <p:blipFill>
          <a:blip r:embed="rId2"/>
          <a:stretch>
            <a:fillRect/>
          </a:stretch>
        </p:blipFill>
        <p:spPr>
          <a:xfrm>
            <a:off x="1216888" y="2300487"/>
            <a:ext cx="2215597" cy="1694931"/>
          </a:xfrm>
          <a:prstGeom prst="rect">
            <a:avLst/>
          </a:prstGeom>
        </p:spPr>
      </p:pic>
      <p:pic>
        <p:nvPicPr>
          <p:cNvPr id="4" name="Picture 3">
            <a:extLst>
              <a:ext uri="{FF2B5EF4-FFF2-40B4-BE49-F238E27FC236}">
                <a16:creationId xmlns:a16="http://schemas.microsoft.com/office/drawing/2014/main" id="{282F9A3A-E344-0789-DD38-02B66B887D2D}"/>
              </a:ext>
            </a:extLst>
          </p:cNvPr>
          <p:cNvPicPr>
            <a:picLocks noChangeAspect="1"/>
          </p:cNvPicPr>
          <p:nvPr/>
        </p:nvPicPr>
        <p:blipFill>
          <a:blip r:embed="rId3"/>
          <a:stretch>
            <a:fillRect/>
          </a:stretch>
        </p:blipFill>
        <p:spPr>
          <a:xfrm>
            <a:off x="3730426" y="2306026"/>
            <a:ext cx="2215597" cy="1683853"/>
          </a:xfrm>
          <a:prstGeom prst="rect">
            <a:avLst/>
          </a:prstGeom>
        </p:spPr>
      </p:pic>
      <p:pic>
        <p:nvPicPr>
          <p:cNvPr id="14" name="Picture 13">
            <a:extLst>
              <a:ext uri="{FF2B5EF4-FFF2-40B4-BE49-F238E27FC236}">
                <a16:creationId xmlns:a16="http://schemas.microsoft.com/office/drawing/2014/main" id="{E52CEC19-3F62-53AC-61A4-5C3F8844A3B2}"/>
              </a:ext>
            </a:extLst>
          </p:cNvPr>
          <p:cNvPicPr>
            <a:picLocks noChangeAspect="1"/>
          </p:cNvPicPr>
          <p:nvPr/>
        </p:nvPicPr>
        <p:blipFill>
          <a:blip r:embed="rId4"/>
          <a:stretch>
            <a:fillRect/>
          </a:stretch>
        </p:blipFill>
        <p:spPr>
          <a:xfrm>
            <a:off x="6267758" y="2314334"/>
            <a:ext cx="2215597" cy="1667236"/>
          </a:xfrm>
          <a:prstGeom prst="rect">
            <a:avLst/>
          </a:prstGeom>
        </p:spPr>
      </p:pic>
      <p:pic>
        <p:nvPicPr>
          <p:cNvPr id="10" name="Picture 9">
            <a:extLst>
              <a:ext uri="{FF2B5EF4-FFF2-40B4-BE49-F238E27FC236}">
                <a16:creationId xmlns:a16="http://schemas.microsoft.com/office/drawing/2014/main" id="{2AD55DC3-48BA-CEFD-BB07-D3A65C0A8E65}"/>
              </a:ext>
            </a:extLst>
          </p:cNvPr>
          <p:cNvPicPr>
            <a:picLocks noChangeAspect="1"/>
          </p:cNvPicPr>
          <p:nvPr/>
        </p:nvPicPr>
        <p:blipFill>
          <a:blip r:embed="rId5"/>
          <a:stretch>
            <a:fillRect/>
          </a:stretch>
        </p:blipFill>
        <p:spPr>
          <a:xfrm>
            <a:off x="8805090" y="2330951"/>
            <a:ext cx="2215597" cy="1634002"/>
          </a:xfrm>
          <a:prstGeom prst="rect">
            <a:avLst/>
          </a:prstGeom>
        </p:spPr>
      </p:pic>
      <p:sp>
        <p:nvSpPr>
          <p:cNvPr id="3" name="Content Placeholder 2">
            <a:extLst>
              <a:ext uri="{FF2B5EF4-FFF2-40B4-BE49-F238E27FC236}">
                <a16:creationId xmlns:a16="http://schemas.microsoft.com/office/drawing/2014/main" id="{BCC8FD38-47C3-0E8F-9119-0FC7F13E90D1}"/>
              </a:ext>
            </a:extLst>
          </p:cNvPr>
          <p:cNvSpPr>
            <a:spLocks noGrp="1"/>
          </p:cNvSpPr>
          <p:nvPr>
            <p:ph idx="1"/>
          </p:nvPr>
        </p:nvSpPr>
        <p:spPr>
          <a:xfrm>
            <a:off x="1371598" y="4488129"/>
            <a:ext cx="9649089" cy="1727901"/>
          </a:xfrm>
        </p:spPr>
        <p:txBody>
          <a:bodyPr vert="horz" lIns="91440" tIns="45720" rIns="91440" bIns="45720" rtlCol="0" anchor="ctr">
            <a:normAutofit/>
          </a:bodyPr>
          <a:lstStyle/>
          <a:p>
            <a:pPr marL="0" indent="0">
              <a:buNone/>
            </a:pPr>
            <a:r>
              <a:rPr lang="en-US" sz="2000"/>
              <a:t>In comparing the house price levels with the number of bedrooms, and the number of bathrooms, the condition of house, there seem to be different price levels between the three periods. </a:t>
            </a:r>
          </a:p>
          <a:p>
            <a:pPr marL="0" indent="0">
              <a:buNone/>
            </a:pPr>
            <a:endParaRPr lang="en-US" sz="2000"/>
          </a:p>
        </p:txBody>
      </p:sp>
    </p:spTree>
    <p:extLst>
      <p:ext uri="{BB962C8B-B14F-4D97-AF65-F5344CB8AC3E}">
        <p14:creationId xmlns:p14="http://schemas.microsoft.com/office/powerpoint/2010/main" val="3807951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3937CD50-7A7B-0640-E2A8-CC6B8CAA487F}"/>
              </a:ext>
            </a:extLst>
          </p:cNvPr>
          <p:cNvSpPr>
            <a:spLocks noGrp="1"/>
          </p:cNvSpPr>
          <p:nvPr>
            <p:ph type="title"/>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FFFFFF"/>
                </a:solidFill>
                <a:cs typeface="Calibri Light"/>
              </a:rPr>
              <a:t>Covid impact</a:t>
            </a:r>
            <a:endParaRPr lang="en-US" sz="4000">
              <a:solidFill>
                <a:srgbClr val="FFFFFF"/>
              </a:solidFill>
            </a:endParaRPr>
          </a:p>
        </p:txBody>
      </p:sp>
      <p:sp>
        <p:nvSpPr>
          <p:cNvPr id="11" name="TextBox 10">
            <a:extLst>
              <a:ext uri="{FF2B5EF4-FFF2-40B4-BE49-F238E27FC236}">
                <a16:creationId xmlns:a16="http://schemas.microsoft.com/office/drawing/2014/main" id="{568019BF-544A-DD3D-1E84-9047598722CE}"/>
              </a:ext>
            </a:extLst>
          </p:cNvPr>
          <p:cNvSpPr txBox="1"/>
          <p:nvPr/>
        </p:nvSpPr>
        <p:spPr>
          <a:xfrm>
            <a:off x="8571948" y="2136321"/>
            <a:ext cx="3176959" cy="2015936"/>
          </a:xfrm>
          <a:prstGeom prst="rect">
            <a:avLst/>
          </a:prstGeom>
          <a:noFill/>
        </p:spPr>
        <p:txBody>
          <a:bodyPr wrap="square">
            <a:spAutoFit/>
          </a:bodyPr>
          <a:lstStyle/>
          <a:p>
            <a:pPr marL="231458" indent="-231458" defTabSz="740664">
              <a:spcAft>
                <a:spcPts val="600"/>
              </a:spcAft>
              <a:buFont typeface="Arial" panose="020B0604020202020204" pitchFamily="34" charset="0"/>
              <a:buChar char="•"/>
            </a:pPr>
            <a:r>
              <a:rPr lang="en-US" sz="2000" kern="1200" dirty="0">
                <a:solidFill>
                  <a:srgbClr val="0070C0"/>
                </a:solidFill>
                <a:latin typeface="+mn-lt"/>
                <a:ea typeface="+mn-ea"/>
                <a:cs typeface="+mn-cs"/>
              </a:rPr>
              <a:t>The period has positive impact on housing price.</a:t>
            </a:r>
          </a:p>
          <a:p>
            <a:pPr marL="231458" indent="-231458" defTabSz="740664">
              <a:spcAft>
                <a:spcPts val="600"/>
              </a:spcAft>
              <a:buFont typeface="Arial" panose="020B0604020202020204" pitchFamily="34" charset="0"/>
              <a:buChar char="•"/>
            </a:pPr>
            <a:r>
              <a:rPr lang="en-US" sz="2000" kern="1200" dirty="0">
                <a:solidFill>
                  <a:srgbClr val="0070C0"/>
                </a:solidFill>
                <a:latin typeface="+mn-lt"/>
                <a:ea typeface="+mn-ea"/>
                <a:cs typeface="+mn-cs"/>
              </a:rPr>
              <a:t>Compared Ex-ante period, whether during or after Covid, housing price increased.</a:t>
            </a:r>
            <a:endParaRPr lang="en-US" sz="2800" dirty="0">
              <a:solidFill>
                <a:srgbClr val="0070C0"/>
              </a:solidFill>
            </a:endParaRPr>
          </a:p>
        </p:txBody>
      </p:sp>
      <p:pic>
        <p:nvPicPr>
          <p:cNvPr id="4" name="Picture 3">
            <a:extLst>
              <a:ext uri="{FF2B5EF4-FFF2-40B4-BE49-F238E27FC236}">
                <a16:creationId xmlns:a16="http://schemas.microsoft.com/office/drawing/2014/main" id="{B9E420CF-AAF0-87A2-395B-6A6DD944F648}"/>
              </a:ext>
            </a:extLst>
          </p:cNvPr>
          <p:cNvPicPr>
            <a:picLocks noChangeAspect="1"/>
          </p:cNvPicPr>
          <p:nvPr/>
        </p:nvPicPr>
        <p:blipFill>
          <a:blip r:embed="rId2"/>
          <a:stretch>
            <a:fillRect/>
          </a:stretch>
        </p:blipFill>
        <p:spPr>
          <a:xfrm>
            <a:off x="1371596" y="1656006"/>
            <a:ext cx="6842763" cy="4790513"/>
          </a:xfrm>
          <a:prstGeom prst="rect">
            <a:avLst/>
          </a:prstGeom>
        </p:spPr>
      </p:pic>
      <p:sp>
        <p:nvSpPr>
          <p:cNvPr id="12" name="Rectangle: Rounded Corners 11">
            <a:extLst>
              <a:ext uri="{FF2B5EF4-FFF2-40B4-BE49-F238E27FC236}">
                <a16:creationId xmlns:a16="http://schemas.microsoft.com/office/drawing/2014/main" id="{276F9E93-299D-1CE9-2352-4E6739600F0B}"/>
              </a:ext>
            </a:extLst>
          </p:cNvPr>
          <p:cNvSpPr/>
          <p:nvPr/>
        </p:nvSpPr>
        <p:spPr>
          <a:xfrm>
            <a:off x="1371596" y="4899661"/>
            <a:ext cx="6842763" cy="50767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5808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580742A-42F8-7A1F-396B-1FF18AF33F0B}"/>
              </a:ext>
            </a:extLst>
          </p:cNvPr>
          <p:cNvSpPr>
            <a:spLocks noGrp="1"/>
          </p:cNvSpPr>
          <p:nvPr>
            <p:ph type="title"/>
          </p:nvPr>
        </p:nvSpPr>
        <p:spPr>
          <a:xfrm>
            <a:off x="1133515" y="400419"/>
            <a:ext cx="10176151" cy="1097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cs typeface="Calibri Light"/>
              </a:rPr>
              <a:t>Covid impact</a:t>
            </a:r>
            <a:endParaRPr lang="en-US" sz="4000" dirty="0"/>
          </a:p>
        </p:txBody>
      </p:sp>
      <p:sp>
        <p:nvSpPr>
          <p:cNvPr id="33" name="Rectangle 18">
            <a:extLst>
              <a:ext uri="{FF2B5EF4-FFF2-40B4-BE49-F238E27FC236}">
                <a16:creationId xmlns:a16="http://schemas.microsoft.com/office/drawing/2014/main" id="{B444D337-4D9F-40A8-BA84-C0BFA7A8A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12191998" cy="461774"/>
          </a:xfrm>
          <a:prstGeom prst="rect">
            <a:avLst/>
          </a:prstGeom>
          <a:gradFill>
            <a:gsLst>
              <a:gs pos="0">
                <a:srgbClr val="000000"/>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0">
            <a:extLst>
              <a:ext uri="{FF2B5EF4-FFF2-40B4-BE49-F238E27FC236}">
                <a16:creationId xmlns:a16="http://schemas.microsoft.com/office/drawing/2014/main" id="{70478D1D-B50E-41C8-8A55-36A53D449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4076698" cy="464399"/>
          </a:xfrm>
          <a:prstGeom prst="rect">
            <a:avLst/>
          </a:prstGeom>
          <a:gradFill>
            <a:gsLst>
              <a:gs pos="0">
                <a:srgbClr val="000000">
                  <a:alpha val="46000"/>
                </a:srgbClr>
              </a:gs>
              <a:gs pos="99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68019BF-544A-DD3D-1E84-9047598722CE}"/>
              </a:ext>
            </a:extLst>
          </p:cNvPr>
          <p:cNvSpPr txBox="1"/>
          <p:nvPr/>
        </p:nvSpPr>
        <p:spPr>
          <a:xfrm>
            <a:off x="8921074" y="1856523"/>
            <a:ext cx="2824679" cy="1831271"/>
          </a:xfrm>
          <a:prstGeom prst="rect">
            <a:avLst/>
          </a:prstGeom>
          <a:noFill/>
        </p:spPr>
        <p:txBody>
          <a:bodyPr wrap="square">
            <a:spAutoFit/>
          </a:bodyPr>
          <a:lstStyle/>
          <a:p>
            <a:pPr marL="217170" indent="-217170" defTabSz="694944">
              <a:spcAft>
                <a:spcPts val="600"/>
              </a:spcAft>
              <a:buFont typeface="Arial" panose="020B0604020202020204" pitchFamily="34" charset="0"/>
              <a:buChar char="•"/>
            </a:pPr>
            <a:r>
              <a:rPr lang="en-US" kern="1200" dirty="0">
                <a:solidFill>
                  <a:srgbClr val="0070C0"/>
                </a:solidFill>
                <a:latin typeface="+mn-lt"/>
                <a:ea typeface="+mn-ea"/>
                <a:cs typeface="+mn-cs"/>
              </a:rPr>
              <a:t>The period has positive impact on sales volume.</a:t>
            </a:r>
          </a:p>
          <a:p>
            <a:pPr marL="217170" indent="-217170" defTabSz="694944">
              <a:spcAft>
                <a:spcPts val="600"/>
              </a:spcAft>
              <a:buFont typeface="Arial" panose="020B0604020202020204" pitchFamily="34" charset="0"/>
              <a:buChar char="•"/>
            </a:pPr>
            <a:r>
              <a:rPr lang="en-US" kern="1200" dirty="0">
                <a:solidFill>
                  <a:srgbClr val="0070C0"/>
                </a:solidFill>
                <a:latin typeface="+mn-lt"/>
                <a:ea typeface="+mn-ea"/>
                <a:cs typeface="+mn-cs"/>
              </a:rPr>
              <a:t>Compared Ex-ante period, whether during or after Covid, sales volume  increased.</a:t>
            </a:r>
            <a:endParaRPr lang="en-US" sz="2800" dirty="0">
              <a:solidFill>
                <a:srgbClr val="0070C0"/>
              </a:solidFill>
            </a:endParaRPr>
          </a:p>
        </p:txBody>
      </p:sp>
      <p:pic>
        <p:nvPicPr>
          <p:cNvPr id="3" name="Picture 2">
            <a:extLst>
              <a:ext uri="{FF2B5EF4-FFF2-40B4-BE49-F238E27FC236}">
                <a16:creationId xmlns:a16="http://schemas.microsoft.com/office/drawing/2014/main" id="{A9E43A2D-9332-E523-CF29-BA3374B76622}"/>
              </a:ext>
            </a:extLst>
          </p:cNvPr>
          <p:cNvPicPr>
            <a:picLocks noChangeAspect="1"/>
          </p:cNvPicPr>
          <p:nvPr/>
        </p:nvPicPr>
        <p:blipFill>
          <a:blip r:embed="rId2"/>
          <a:stretch>
            <a:fillRect/>
          </a:stretch>
        </p:blipFill>
        <p:spPr>
          <a:xfrm>
            <a:off x="1282554" y="1192372"/>
            <a:ext cx="7449966" cy="5033167"/>
          </a:xfrm>
          <a:prstGeom prst="rect">
            <a:avLst/>
          </a:prstGeom>
        </p:spPr>
      </p:pic>
      <p:sp>
        <p:nvSpPr>
          <p:cNvPr id="12" name="Rectangle: Rounded Corners 11">
            <a:extLst>
              <a:ext uri="{FF2B5EF4-FFF2-40B4-BE49-F238E27FC236}">
                <a16:creationId xmlns:a16="http://schemas.microsoft.com/office/drawing/2014/main" id="{276F9E93-299D-1CE9-2352-4E6739600F0B}"/>
              </a:ext>
            </a:extLst>
          </p:cNvPr>
          <p:cNvSpPr/>
          <p:nvPr/>
        </p:nvSpPr>
        <p:spPr>
          <a:xfrm>
            <a:off x="1195244" y="4583103"/>
            <a:ext cx="7725830" cy="461775"/>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9122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1935DB0-36D0-5C2E-7342-262D35382F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997023" y="1983966"/>
            <a:ext cx="6861971" cy="2886104"/>
          </a:xfrm>
          <a:prstGeom prst="rect">
            <a:avLst/>
          </a:prstGeom>
          <a:gradFill flip="none" rotWithShape="1">
            <a:gsLst>
              <a:gs pos="0">
                <a:schemeClr val="accent5">
                  <a:lumMod val="75000"/>
                </a:schemeClr>
              </a:gs>
              <a:gs pos="42000">
                <a:schemeClr val="accent5">
                  <a:lumMod val="60000"/>
                  <a:lumOff val="40000"/>
                  <a:alpha val="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D31893-BB06-4F90-7CCA-0A7A2694F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733719" y="2386659"/>
            <a:ext cx="6858001" cy="2089350"/>
          </a:xfrm>
          <a:prstGeom prst="rect">
            <a:avLst/>
          </a:prstGeom>
          <a:gradFill flip="none" rotWithShape="1">
            <a:gsLst>
              <a:gs pos="10000">
                <a:schemeClr val="accent5"/>
              </a:gs>
              <a:gs pos="64000">
                <a:schemeClr val="accent2">
                  <a:alpha val="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F8ABF93-7FE7-6D3B-6AD7-C3921745C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177885" y="2763688"/>
            <a:ext cx="4029510" cy="4096646"/>
          </a:xfrm>
          <a:prstGeom prst="rect">
            <a:avLst/>
          </a:prstGeom>
          <a:gradFill flip="none" rotWithShape="1">
            <a:gsLst>
              <a:gs pos="0">
                <a:schemeClr val="accent2"/>
              </a:gs>
              <a:gs pos="54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D3C4FB21-0C2C-3F62-3EC5-DD378DBD3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74421" y="-3983511"/>
            <a:ext cx="3140765" cy="11107790"/>
          </a:xfrm>
          <a:prstGeom prst="rect">
            <a:avLst/>
          </a:prstGeom>
          <a:gradFill>
            <a:gsLst>
              <a:gs pos="0">
                <a:schemeClr val="accent2"/>
              </a:gs>
              <a:gs pos="37000">
                <a:schemeClr val="accent5">
                  <a:lumMod val="60000"/>
                  <a:lumOff val="40000"/>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2">
            <a:extLst>
              <a:ext uri="{FF2B5EF4-FFF2-40B4-BE49-F238E27FC236}">
                <a16:creationId xmlns:a16="http://schemas.microsoft.com/office/drawing/2014/main" id="{F6AE4AAF-E825-532C-F6C2-604009A7709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33C85C93-236D-146E-8AEA-CC7CE5049A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Covid impact</a:t>
            </a:r>
            <a:endParaRPr lang="en-US"/>
          </a:p>
        </p:txBody>
      </p:sp>
    </p:spTree>
    <p:extLst>
      <p:ext uri="{BB962C8B-B14F-4D97-AF65-F5344CB8AC3E}">
        <p14:creationId xmlns:p14="http://schemas.microsoft.com/office/powerpoint/2010/main" val="1882631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web page&#10;&#10;Description automatically generated">
            <a:extLst>
              <a:ext uri="{FF2B5EF4-FFF2-40B4-BE49-F238E27FC236}">
                <a16:creationId xmlns:a16="http://schemas.microsoft.com/office/drawing/2014/main" id="{ABDB8127-0B49-8FF5-1C66-6A1AEA6C93F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49" t="9091" r="26132" b="-1"/>
          <a:stretch/>
        </p:blipFill>
        <p:spPr>
          <a:xfrm>
            <a:off x="4501340" y="10"/>
            <a:ext cx="7690659"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B4FB24-7431-F09C-A198-917245F137B9}"/>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Deployment:</a:t>
            </a: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100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web page&#10;&#10;Description automatically generated">
            <a:extLst>
              <a:ext uri="{FF2B5EF4-FFF2-40B4-BE49-F238E27FC236}">
                <a16:creationId xmlns:a16="http://schemas.microsoft.com/office/drawing/2014/main" id="{A8E98C4D-4163-E09E-7757-2751BDC3A2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1120" y="457200"/>
            <a:ext cx="9509759" cy="5943600"/>
          </a:xfrm>
          <a:prstGeom prst="rect">
            <a:avLst/>
          </a:prstGeom>
        </p:spPr>
      </p:pic>
    </p:spTree>
    <p:extLst>
      <p:ext uri="{BB962C8B-B14F-4D97-AF65-F5344CB8AC3E}">
        <p14:creationId xmlns:p14="http://schemas.microsoft.com/office/powerpoint/2010/main" val="2785775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8BC96F42-1D44-E541-0700-43A0834376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1120" y="457200"/>
            <a:ext cx="9509759" cy="5943600"/>
          </a:xfrm>
          <a:prstGeom prst="rect">
            <a:avLst/>
          </a:prstGeom>
        </p:spPr>
      </p:pic>
    </p:spTree>
    <p:extLst>
      <p:ext uri="{BB962C8B-B14F-4D97-AF65-F5344CB8AC3E}">
        <p14:creationId xmlns:p14="http://schemas.microsoft.com/office/powerpoint/2010/main" val="3582472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6D869C72-6F0C-0836-85FD-3640258236C1}"/>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rPr>
              <a:t>Reference</a:t>
            </a:r>
          </a:p>
        </p:txBody>
      </p:sp>
      <p:cxnSp>
        <p:nvCxnSpPr>
          <p:cNvPr id="27" name="Straight Connector 26">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8AC7455-1A3C-9D93-CD9E-D41BCDDA1BD3}"/>
              </a:ext>
            </a:extLst>
          </p:cNvPr>
          <p:cNvSpPr>
            <a:spLocks noGrp="1"/>
          </p:cNvSpPr>
          <p:nvPr>
            <p:ph idx="1"/>
          </p:nvPr>
        </p:nvSpPr>
        <p:spPr>
          <a:xfrm>
            <a:off x="1392667" y="2398957"/>
            <a:ext cx="9406666" cy="3526144"/>
          </a:xfrm>
        </p:spPr>
        <p:txBody>
          <a:bodyPr>
            <a:normAutofit lnSpcReduction="10000"/>
          </a:bodyPr>
          <a:lstStyle/>
          <a:p>
            <a:r>
              <a:rPr lang="en-US" sz="2000" b="0" i="0" dirty="0">
                <a:solidFill>
                  <a:schemeClr val="bg1"/>
                </a:solidFill>
                <a:effectLst/>
                <a:latin typeface="Arial"/>
                <a:cs typeface="Arial"/>
              </a:rPr>
              <a:t>Schwartz, A. E., &amp; Wachter, S. (2022). COVID-19’S IMPACTS ON HOUSING MARKETS: INTRODUCTION. </a:t>
            </a:r>
            <a:r>
              <a:rPr lang="en-US" sz="2000" b="0" i="1" dirty="0">
                <a:solidFill>
                  <a:schemeClr val="bg1"/>
                </a:solidFill>
                <a:effectLst/>
                <a:latin typeface="Arial"/>
                <a:cs typeface="Arial"/>
              </a:rPr>
              <a:t>Journal of Housing Economics</a:t>
            </a:r>
            <a:r>
              <a:rPr lang="en-US" sz="2000" b="0" i="0" dirty="0">
                <a:solidFill>
                  <a:schemeClr val="bg1"/>
                </a:solidFill>
                <a:effectLst/>
                <a:latin typeface="Arial"/>
                <a:cs typeface="Arial"/>
              </a:rPr>
              <a:t>.</a:t>
            </a:r>
          </a:p>
          <a:p>
            <a:r>
              <a:rPr lang="en-US" sz="2000" dirty="0">
                <a:solidFill>
                  <a:schemeClr val="bg1"/>
                </a:solidFill>
                <a:latin typeface="Arial"/>
                <a:cs typeface="Arial"/>
              </a:rPr>
              <a:t>John V. </a:t>
            </a:r>
            <a:r>
              <a:rPr lang="en-US" sz="2000" dirty="0" err="1">
                <a:solidFill>
                  <a:schemeClr val="bg1"/>
                </a:solidFill>
                <a:latin typeface="Arial"/>
                <a:cs typeface="Arial"/>
              </a:rPr>
              <a:t>Duca</a:t>
            </a:r>
            <a:r>
              <a:rPr lang="en-US" sz="2000" dirty="0">
                <a:solidFill>
                  <a:schemeClr val="bg1"/>
                </a:solidFill>
                <a:latin typeface="Arial"/>
                <a:cs typeface="Arial"/>
              </a:rPr>
              <a:t>, Anthony Murphy (2021). Why House Prices Surged as the COVID-19 Pandemic Took Hold. </a:t>
            </a:r>
            <a:r>
              <a:rPr lang="en-US" sz="2000" b="0" i="0" dirty="0">
                <a:solidFill>
                  <a:schemeClr val="bg1"/>
                </a:solidFill>
                <a:effectLst/>
                <a:latin typeface="Open Sans"/>
                <a:ea typeface="Open Sans"/>
                <a:cs typeface="Open Sans"/>
              </a:rPr>
              <a:t>Federal Reserve Bank of Dallas. </a:t>
            </a:r>
            <a:r>
              <a:rPr lang="en-US" sz="2000" b="0" i="0" dirty="0">
                <a:solidFill>
                  <a:schemeClr val="bg1"/>
                </a:solidFill>
                <a:effectLst/>
                <a:latin typeface="Open Sans"/>
                <a:ea typeface="Open Sans"/>
                <a:cs typeface="Open Sans"/>
                <a:hlinkClick r:id="rId2"/>
              </a:rPr>
              <a:t>https://www.dallasfed.org/research/economics/2021/1228</a:t>
            </a:r>
            <a:endParaRPr lang="en-US" sz="2000" b="0" i="0" dirty="0">
              <a:solidFill>
                <a:schemeClr val="bg1"/>
              </a:solidFill>
              <a:effectLst/>
              <a:latin typeface="Open Sans"/>
              <a:ea typeface="Open Sans"/>
              <a:cs typeface="Open Sans"/>
            </a:endParaRPr>
          </a:p>
          <a:p>
            <a:r>
              <a:rPr lang="en-US" sz="2000" dirty="0">
                <a:solidFill>
                  <a:schemeClr val="bg1"/>
                </a:solidFill>
                <a:latin typeface="Arial"/>
                <a:cs typeface="Arial"/>
              </a:rPr>
              <a:t>Hands-On Machine Learning with Scikit-Learn, </a:t>
            </a:r>
            <a:r>
              <a:rPr lang="en-US" sz="2000" dirty="0" err="1">
                <a:solidFill>
                  <a:schemeClr val="bg1"/>
                </a:solidFill>
                <a:latin typeface="Arial"/>
                <a:cs typeface="Arial"/>
              </a:rPr>
              <a:t>Keras</a:t>
            </a:r>
            <a:r>
              <a:rPr lang="en-US" sz="2000" dirty="0">
                <a:solidFill>
                  <a:schemeClr val="bg1"/>
                </a:solidFill>
                <a:latin typeface="Arial"/>
                <a:cs typeface="Arial"/>
              </a:rPr>
              <a:t>, and TensorFlow, 2nd Edition, by </a:t>
            </a:r>
            <a:r>
              <a:rPr lang="en-US" sz="2000" dirty="0" err="1">
                <a:solidFill>
                  <a:schemeClr val="bg1"/>
                </a:solidFill>
                <a:latin typeface="Arial"/>
                <a:cs typeface="Arial"/>
              </a:rPr>
              <a:t>Aurelien</a:t>
            </a:r>
            <a:r>
              <a:rPr lang="en-US" sz="2000" dirty="0">
                <a:solidFill>
                  <a:schemeClr val="bg1"/>
                </a:solidFill>
                <a:latin typeface="Arial"/>
                <a:cs typeface="Arial"/>
              </a:rPr>
              <a:t> </a:t>
            </a:r>
            <a:r>
              <a:rPr lang="en-US" sz="2000" dirty="0" err="1">
                <a:solidFill>
                  <a:schemeClr val="bg1"/>
                </a:solidFill>
                <a:latin typeface="Arial"/>
                <a:cs typeface="Arial"/>
              </a:rPr>
              <a:t>Geron</a:t>
            </a:r>
            <a:r>
              <a:rPr lang="en-US" sz="2000" dirty="0">
                <a:solidFill>
                  <a:schemeClr val="bg1"/>
                </a:solidFill>
                <a:latin typeface="Arial"/>
                <a:cs typeface="Arial"/>
              </a:rPr>
              <a:t> (O'Reilly). Copyright 2019 </a:t>
            </a:r>
            <a:r>
              <a:rPr lang="en-US" sz="2000" dirty="0" err="1">
                <a:solidFill>
                  <a:schemeClr val="bg1"/>
                </a:solidFill>
                <a:latin typeface="Arial"/>
                <a:cs typeface="Arial"/>
              </a:rPr>
              <a:t>Kiwisoft</a:t>
            </a:r>
            <a:r>
              <a:rPr lang="en-US" sz="2000" dirty="0">
                <a:solidFill>
                  <a:schemeClr val="bg1"/>
                </a:solidFill>
                <a:latin typeface="Arial"/>
                <a:cs typeface="Arial"/>
              </a:rPr>
              <a:t> S.A.S, 978-1-492-03264-9</a:t>
            </a:r>
          </a:p>
          <a:p>
            <a:pPr marL="0" indent="0">
              <a:buNone/>
            </a:pPr>
            <a:endParaRPr lang="en-US" sz="2000" dirty="0">
              <a:solidFill>
                <a:schemeClr val="bg1"/>
              </a:solidFill>
              <a:latin typeface="Open Sans"/>
              <a:ea typeface="Open Sans"/>
              <a:cs typeface="Open Sans"/>
            </a:endParaRPr>
          </a:p>
          <a:p>
            <a:pPr marL="0" indent="0">
              <a:buNone/>
            </a:pPr>
            <a:br>
              <a:rPr lang="en-US" sz="2000" dirty="0">
                <a:solidFill>
                  <a:schemeClr val="bg1"/>
                </a:solidFill>
              </a:rPr>
            </a:br>
            <a:endParaRPr lang="en-US" sz="2000" dirty="0">
              <a:solidFill>
                <a:schemeClr val="bg1"/>
              </a:solidFill>
              <a:cs typeface="Calibri" panose="020F0502020204030204"/>
            </a:endParaRPr>
          </a:p>
        </p:txBody>
      </p:sp>
      <p:sp>
        <p:nvSpPr>
          <p:cNvPr id="29" name="Rectangle 28">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4771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8" descr="A close-up of a network&#10;&#10;Description automatically generated">
            <a:extLst>
              <a:ext uri="{FF2B5EF4-FFF2-40B4-BE49-F238E27FC236}">
                <a16:creationId xmlns:a16="http://schemas.microsoft.com/office/drawing/2014/main" id="{0454B9E1-222B-4C62-5479-39D949966ED4}"/>
              </a:ext>
            </a:extLst>
          </p:cNvPr>
          <p:cNvPicPr>
            <a:picLocks noChangeAspect="1"/>
          </p:cNvPicPr>
          <p:nvPr/>
        </p:nvPicPr>
        <p:blipFill rotWithShape="1">
          <a:blip r:embed="rId2"/>
          <a:srcRect r="8444" b="-1"/>
          <a:stretch/>
        </p:blipFill>
        <p:spPr>
          <a:xfrm>
            <a:off x="20" y="12710"/>
            <a:ext cx="12191980" cy="6857990"/>
          </a:xfrm>
          <a:prstGeom prst="rect">
            <a:avLst/>
          </a:prstGeom>
        </p:spPr>
      </p:pic>
      <p:sp>
        <p:nvSpPr>
          <p:cNvPr id="43" name="Rectangle 42">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8BDE8EF2-18A4-A680-274F-2D7D45270C0E}"/>
              </a:ext>
            </a:extLst>
          </p:cNvPr>
          <p:cNvSpPr>
            <a:spLocks noGrp="1"/>
          </p:cNvSpPr>
          <p:nvPr>
            <p:ph type="title"/>
          </p:nvPr>
        </p:nvSpPr>
        <p:spPr>
          <a:xfrm>
            <a:off x="838200" y="365125"/>
            <a:ext cx="10515600" cy="1325563"/>
          </a:xfrm>
        </p:spPr>
        <p:txBody>
          <a:bodyPr>
            <a:normAutofit/>
          </a:bodyPr>
          <a:lstStyle/>
          <a:p>
            <a:r>
              <a:rPr lang="en-US" dirty="0">
                <a:ea typeface="Calibri Light"/>
                <a:cs typeface="Calibri Light"/>
              </a:rPr>
              <a:t>Our Dataset:</a:t>
            </a:r>
            <a:endParaRPr lang="en-US" dirty="0"/>
          </a:p>
        </p:txBody>
      </p:sp>
      <p:graphicFrame>
        <p:nvGraphicFramePr>
          <p:cNvPr id="15" name="Content Placeholder 2">
            <a:extLst>
              <a:ext uri="{FF2B5EF4-FFF2-40B4-BE49-F238E27FC236}">
                <a16:creationId xmlns:a16="http://schemas.microsoft.com/office/drawing/2014/main" id="{CC3623DD-AB67-BD3C-94C1-3562E2C12C21}"/>
              </a:ext>
            </a:extLst>
          </p:cNvPr>
          <p:cNvGraphicFramePr>
            <a:graphicFrameLocks noGrp="1"/>
          </p:cNvGraphicFramePr>
          <p:nvPr>
            <p:ph idx="1"/>
            <p:extLst>
              <p:ext uri="{D42A27DB-BD31-4B8C-83A1-F6EECF244321}">
                <p14:modId xmlns:p14="http://schemas.microsoft.com/office/powerpoint/2010/main" val="281635608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3396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91980E-F781-9D43-028F-5D0711EEAA2D}"/>
              </a:ext>
            </a:extLst>
          </p:cNvPr>
          <p:cNvSpPr>
            <a:spLocks noGrp="1"/>
          </p:cNvSpPr>
          <p:nvPr>
            <p:ph type="title"/>
          </p:nvPr>
        </p:nvSpPr>
        <p:spPr>
          <a:xfrm>
            <a:off x="838200" y="556995"/>
            <a:ext cx="10515600" cy="1133693"/>
          </a:xfrm>
        </p:spPr>
        <p:txBody>
          <a:bodyPr>
            <a:normAutofit/>
          </a:bodyPr>
          <a:lstStyle/>
          <a:p>
            <a:r>
              <a:rPr lang="en-US" sz="5200" dirty="0">
                <a:cs typeface="Calibri Light"/>
              </a:rPr>
              <a:t>Business Questions:</a:t>
            </a:r>
            <a:endParaRPr lang="en-US" sz="5200" dirty="0"/>
          </a:p>
        </p:txBody>
      </p:sp>
      <p:graphicFrame>
        <p:nvGraphicFramePr>
          <p:cNvPr id="14" name="Content Placeholder 2">
            <a:extLst>
              <a:ext uri="{FF2B5EF4-FFF2-40B4-BE49-F238E27FC236}">
                <a16:creationId xmlns:a16="http://schemas.microsoft.com/office/drawing/2014/main" id="{725C8875-8CD8-4644-BE1A-95AD3B25A43B}"/>
              </a:ext>
            </a:extLst>
          </p:cNvPr>
          <p:cNvGraphicFramePr>
            <a:graphicFrameLocks noGrp="1"/>
          </p:cNvGraphicFramePr>
          <p:nvPr>
            <p:ph idx="1"/>
            <p:extLst>
              <p:ext uri="{D42A27DB-BD31-4B8C-83A1-F6EECF244321}">
                <p14:modId xmlns:p14="http://schemas.microsoft.com/office/powerpoint/2010/main" val="381465622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6895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6959B-3B1C-A59E-206D-23C7A691C8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7651A18-B7ED-AE6B-A82E-7BF8B9F02B22}"/>
              </a:ext>
            </a:extLst>
          </p:cNvPr>
          <p:cNvSpPr>
            <a:spLocks noGrp="1"/>
          </p:cNvSpPr>
          <p:nvPr>
            <p:ph idx="1"/>
          </p:nvPr>
        </p:nvSpPr>
        <p:spPr/>
        <p:txBody>
          <a:bodyPr/>
          <a:lstStyle/>
          <a:p>
            <a:endParaRPr lang="en-US"/>
          </a:p>
        </p:txBody>
      </p:sp>
      <p:pic>
        <p:nvPicPr>
          <p:cNvPr id="3074" name="Picture 2" descr="CRISP DM Methodology: An Overview &amp; its Incredible Significance to  Analysis! | Data Fifty">
            <a:extLst>
              <a:ext uri="{FF2B5EF4-FFF2-40B4-BE49-F238E27FC236}">
                <a16:creationId xmlns:a16="http://schemas.microsoft.com/office/drawing/2014/main" id="{44BDA850-EA1D-D8AB-0FE6-3BCC28789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A24930-C742-18F7-75D7-FAFF5D2701A0}"/>
              </a:ext>
            </a:extLst>
          </p:cNvPr>
          <p:cNvSpPr txBox="1"/>
          <p:nvPr/>
        </p:nvSpPr>
        <p:spPr>
          <a:xfrm>
            <a:off x="159798" y="177552"/>
            <a:ext cx="3967702" cy="369332"/>
          </a:xfrm>
          <a:prstGeom prst="rect">
            <a:avLst/>
          </a:prstGeom>
          <a:noFill/>
        </p:spPr>
        <p:txBody>
          <a:bodyPr wrap="square" rtlCol="0">
            <a:spAutoFit/>
          </a:bodyPr>
          <a:lstStyle/>
          <a:p>
            <a:r>
              <a:rPr lang="en-US" b="1" dirty="0"/>
              <a:t>CRISP-DM METHEDOLOGY:</a:t>
            </a:r>
          </a:p>
        </p:txBody>
      </p:sp>
    </p:spTree>
    <p:extLst>
      <p:ext uri="{BB962C8B-B14F-4D97-AF65-F5344CB8AC3E}">
        <p14:creationId xmlns:p14="http://schemas.microsoft.com/office/powerpoint/2010/main" val="2738805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5" name="Rectangle 2064">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067" name="Freeform: Shape 2066">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69" name="Freeform: Shape 2068">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71" name="Freeform: Shape 2070">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050" name="Picture 2" descr="Database - Free networking icons">
            <a:extLst>
              <a:ext uri="{FF2B5EF4-FFF2-40B4-BE49-F238E27FC236}">
                <a16:creationId xmlns:a16="http://schemas.microsoft.com/office/drawing/2014/main" id="{18800196-0F66-D619-D75E-A76851AB50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639" y="847637"/>
            <a:ext cx="1352503" cy="134009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olution for Amazon S3 Error “AccessControlListNotSupported” | by Az Codez  | AWS in Plain English">
            <a:extLst>
              <a:ext uri="{FF2B5EF4-FFF2-40B4-BE49-F238E27FC236}">
                <a16:creationId xmlns:a16="http://schemas.microsoft.com/office/drawing/2014/main" id="{0E27662D-532A-6884-AC98-EEE566A53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5778" y="847637"/>
            <a:ext cx="1451770" cy="13400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asily query AWS service logs using Amazon Athena | AWS Big Data Blog">
            <a:extLst>
              <a:ext uri="{FF2B5EF4-FFF2-40B4-BE49-F238E27FC236}">
                <a16:creationId xmlns:a16="http://schemas.microsoft.com/office/drawing/2014/main" id="{51994678-8B79-A05C-92B4-3EAE967FB1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5185" y="847637"/>
            <a:ext cx="1451770" cy="134009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WS Glue AWS Compute, 49% OFF | erdemdemirkan.av.tr">
            <a:extLst>
              <a:ext uri="{FF2B5EF4-FFF2-40B4-BE49-F238E27FC236}">
                <a16:creationId xmlns:a16="http://schemas.microsoft.com/office/drawing/2014/main" id="{4150EDC8-5BE0-A833-479A-EF713E92F8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4591" y="847637"/>
            <a:ext cx="1451770" cy="134009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mazon SageMaker | AWS News Blog">
            <a:extLst>
              <a:ext uri="{FF2B5EF4-FFF2-40B4-BE49-F238E27FC236}">
                <a16:creationId xmlns:a16="http://schemas.microsoft.com/office/drawing/2014/main" id="{6CF7FE9A-0222-25DC-B5B4-23AA4EAEE8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9973" y="3416150"/>
            <a:ext cx="1898468" cy="134009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WS EC2 — A Beginner's Guide. What is AWS EC2? | by tanay desai | FAUN —  Developer Community 🐾">
            <a:extLst>
              <a:ext uri="{FF2B5EF4-FFF2-40B4-BE49-F238E27FC236}">
                <a16:creationId xmlns:a16="http://schemas.microsoft.com/office/drawing/2014/main" id="{B5BC7977-41E9-0CDA-D1F8-A3998A87F8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7800" y="3416150"/>
            <a:ext cx="3238561" cy="134009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55FC06B6-588C-1A3F-1BA1-2198FA56B8CA}"/>
              </a:ext>
            </a:extLst>
          </p:cNvPr>
          <p:cNvCxnSpPr>
            <a:stCxn id="2050" idx="3"/>
            <a:endCxn id="2052" idx="1"/>
          </p:cNvCxnSpPr>
          <p:nvPr/>
        </p:nvCxnSpPr>
        <p:spPr>
          <a:xfrm>
            <a:off x="3608142" y="1517683"/>
            <a:ext cx="657638" cy="0"/>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EAF0A796-4467-AA8A-418F-D3143CD30A17}"/>
              </a:ext>
            </a:extLst>
          </p:cNvPr>
          <p:cNvCxnSpPr>
            <a:stCxn id="2052" idx="3"/>
            <a:endCxn id="2054" idx="1"/>
          </p:cNvCxnSpPr>
          <p:nvPr/>
        </p:nvCxnSpPr>
        <p:spPr>
          <a:xfrm>
            <a:off x="5717548" y="1517683"/>
            <a:ext cx="657638" cy="0"/>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5DF19422-3998-0601-BAD6-84597FE56500}"/>
              </a:ext>
            </a:extLst>
          </p:cNvPr>
          <p:cNvCxnSpPr>
            <a:stCxn id="2054" idx="3"/>
            <a:endCxn id="2056" idx="1"/>
          </p:cNvCxnSpPr>
          <p:nvPr/>
        </p:nvCxnSpPr>
        <p:spPr>
          <a:xfrm>
            <a:off x="7826955" y="1517683"/>
            <a:ext cx="657638" cy="0"/>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5A50862E-8430-1C9E-2582-34B7F16567E1}"/>
              </a:ext>
            </a:extLst>
          </p:cNvPr>
          <p:cNvCxnSpPr/>
          <p:nvPr/>
        </p:nvCxnSpPr>
        <p:spPr>
          <a:xfrm>
            <a:off x="6044017" y="4056923"/>
            <a:ext cx="1073376"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D6320EB-FEB8-A1CA-03FA-3E76A9DE9F78}"/>
              </a:ext>
            </a:extLst>
          </p:cNvPr>
          <p:cNvCxnSpPr/>
          <p:nvPr/>
        </p:nvCxnSpPr>
        <p:spPr>
          <a:xfrm>
            <a:off x="2598975" y="2808733"/>
            <a:ext cx="7152587" cy="0"/>
          </a:xfrm>
          <a:prstGeom prst="straightConnector1">
            <a:avLst/>
          </a:prstGeom>
          <a:ln w="476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8518C37B-9336-9869-ABBC-FFF4D2750274}"/>
              </a:ext>
            </a:extLst>
          </p:cNvPr>
          <p:cNvCxnSpPr>
            <a:cxnSpLocks/>
            <a:stCxn id="2056" idx="2"/>
          </p:cNvCxnSpPr>
          <p:nvPr/>
        </p:nvCxnSpPr>
        <p:spPr>
          <a:xfrm>
            <a:off x="9210477" y="2187731"/>
            <a:ext cx="0" cy="621002"/>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8AF1B60-DDBA-C530-04EE-FA9852DC4377}"/>
              </a:ext>
            </a:extLst>
          </p:cNvPr>
          <p:cNvCxnSpPr>
            <a:stCxn id="2052" idx="2"/>
          </p:cNvCxnSpPr>
          <p:nvPr/>
        </p:nvCxnSpPr>
        <p:spPr>
          <a:xfrm flipH="1">
            <a:off x="4991662" y="2187731"/>
            <a:ext cx="1" cy="621002"/>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C4057B4-10DF-FD58-8234-9D81AEDAE395}"/>
              </a:ext>
            </a:extLst>
          </p:cNvPr>
          <p:cNvCxnSpPr>
            <a:endCxn id="2058" idx="0"/>
          </p:cNvCxnSpPr>
          <p:nvPr/>
        </p:nvCxnSpPr>
        <p:spPr>
          <a:xfrm>
            <a:off x="4309206" y="2808733"/>
            <a:ext cx="1" cy="607417"/>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6F8035-EC8D-5347-6369-97558A0AAC3E}"/>
              </a:ext>
            </a:extLst>
          </p:cNvPr>
          <p:cNvCxnSpPr>
            <a:cxnSpLocks/>
            <a:endCxn id="2060" idx="0"/>
          </p:cNvCxnSpPr>
          <p:nvPr/>
        </p:nvCxnSpPr>
        <p:spPr>
          <a:xfrm>
            <a:off x="8317080" y="2808733"/>
            <a:ext cx="1" cy="607417"/>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1E79306-1104-321A-1E4A-A93EF6D8D309}"/>
              </a:ext>
            </a:extLst>
          </p:cNvPr>
          <p:cNvSpPr txBox="1"/>
          <p:nvPr/>
        </p:nvSpPr>
        <p:spPr>
          <a:xfrm>
            <a:off x="737961" y="1333017"/>
            <a:ext cx="1517371" cy="369332"/>
          </a:xfrm>
          <a:prstGeom prst="rect">
            <a:avLst/>
          </a:prstGeom>
          <a:noFill/>
        </p:spPr>
        <p:txBody>
          <a:bodyPr wrap="square" rtlCol="0">
            <a:spAutoFit/>
          </a:bodyPr>
          <a:lstStyle/>
          <a:p>
            <a:r>
              <a:rPr lang="en-US" dirty="0"/>
              <a:t>(Data Source)</a:t>
            </a:r>
          </a:p>
        </p:txBody>
      </p:sp>
      <p:sp>
        <p:nvSpPr>
          <p:cNvPr id="41" name="TextBox 40">
            <a:extLst>
              <a:ext uri="{FF2B5EF4-FFF2-40B4-BE49-F238E27FC236}">
                <a16:creationId xmlns:a16="http://schemas.microsoft.com/office/drawing/2014/main" id="{877DD4CA-83AA-0E91-49E2-5B9ACC6E15E8}"/>
              </a:ext>
            </a:extLst>
          </p:cNvPr>
          <p:cNvSpPr txBox="1"/>
          <p:nvPr/>
        </p:nvSpPr>
        <p:spPr>
          <a:xfrm>
            <a:off x="6704827" y="2238058"/>
            <a:ext cx="825132" cy="369332"/>
          </a:xfrm>
          <a:prstGeom prst="rect">
            <a:avLst/>
          </a:prstGeom>
          <a:noFill/>
        </p:spPr>
        <p:txBody>
          <a:bodyPr wrap="square" rtlCol="0">
            <a:spAutoFit/>
          </a:bodyPr>
          <a:lstStyle/>
          <a:p>
            <a:r>
              <a:rPr lang="en-US" dirty="0"/>
              <a:t>Query</a:t>
            </a:r>
          </a:p>
        </p:txBody>
      </p:sp>
      <p:sp>
        <p:nvSpPr>
          <p:cNvPr id="42" name="TextBox 41">
            <a:extLst>
              <a:ext uri="{FF2B5EF4-FFF2-40B4-BE49-F238E27FC236}">
                <a16:creationId xmlns:a16="http://schemas.microsoft.com/office/drawing/2014/main" id="{DF9943BE-A2EE-A275-52D0-C91E4427B7C1}"/>
              </a:ext>
            </a:extLst>
          </p:cNvPr>
          <p:cNvSpPr txBox="1"/>
          <p:nvPr/>
        </p:nvSpPr>
        <p:spPr>
          <a:xfrm>
            <a:off x="9818704" y="1234731"/>
            <a:ext cx="657638" cy="369332"/>
          </a:xfrm>
          <a:prstGeom prst="rect">
            <a:avLst/>
          </a:prstGeom>
          <a:noFill/>
        </p:spPr>
        <p:txBody>
          <a:bodyPr wrap="square" rtlCol="0">
            <a:spAutoFit/>
          </a:bodyPr>
          <a:lstStyle/>
          <a:p>
            <a:r>
              <a:rPr lang="en-US" dirty="0"/>
              <a:t>(ETL)</a:t>
            </a:r>
          </a:p>
        </p:txBody>
      </p:sp>
      <p:sp>
        <p:nvSpPr>
          <p:cNvPr id="43" name="TextBox 42">
            <a:extLst>
              <a:ext uri="{FF2B5EF4-FFF2-40B4-BE49-F238E27FC236}">
                <a16:creationId xmlns:a16="http://schemas.microsoft.com/office/drawing/2014/main" id="{C4549D02-E77A-F9E2-45CB-5D2F25B3EEED}"/>
              </a:ext>
            </a:extLst>
          </p:cNvPr>
          <p:cNvSpPr txBox="1"/>
          <p:nvPr/>
        </p:nvSpPr>
        <p:spPr>
          <a:xfrm>
            <a:off x="9039917" y="3684060"/>
            <a:ext cx="2128192" cy="369332"/>
          </a:xfrm>
          <a:prstGeom prst="rect">
            <a:avLst/>
          </a:prstGeom>
          <a:noFill/>
        </p:spPr>
        <p:txBody>
          <a:bodyPr wrap="square" rtlCol="0">
            <a:spAutoFit/>
          </a:bodyPr>
          <a:lstStyle/>
          <a:p>
            <a:r>
              <a:rPr lang="en-US" dirty="0"/>
              <a:t>(Model Deployment)</a:t>
            </a:r>
          </a:p>
        </p:txBody>
      </p:sp>
      <p:sp>
        <p:nvSpPr>
          <p:cNvPr id="44" name="TextBox 43">
            <a:extLst>
              <a:ext uri="{FF2B5EF4-FFF2-40B4-BE49-F238E27FC236}">
                <a16:creationId xmlns:a16="http://schemas.microsoft.com/office/drawing/2014/main" id="{EE17D81F-04DB-DE76-82E4-7DC86DFFB717}"/>
              </a:ext>
            </a:extLst>
          </p:cNvPr>
          <p:cNvSpPr txBox="1"/>
          <p:nvPr/>
        </p:nvSpPr>
        <p:spPr>
          <a:xfrm>
            <a:off x="5979787" y="4216013"/>
            <a:ext cx="1512163" cy="369332"/>
          </a:xfrm>
          <a:prstGeom prst="rect">
            <a:avLst/>
          </a:prstGeom>
          <a:noFill/>
        </p:spPr>
        <p:txBody>
          <a:bodyPr wrap="square" rtlCol="0">
            <a:spAutoFit/>
          </a:bodyPr>
          <a:lstStyle/>
          <a:p>
            <a:r>
              <a:rPr lang="en-US" dirty="0"/>
              <a:t>Inference</a:t>
            </a:r>
          </a:p>
        </p:txBody>
      </p:sp>
      <p:sp>
        <p:nvSpPr>
          <p:cNvPr id="45" name="TextBox 44">
            <a:extLst>
              <a:ext uri="{FF2B5EF4-FFF2-40B4-BE49-F238E27FC236}">
                <a16:creationId xmlns:a16="http://schemas.microsoft.com/office/drawing/2014/main" id="{DDB6B21E-82AC-FB6F-8594-34E0A3C87095}"/>
              </a:ext>
            </a:extLst>
          </p:cNvPr>
          <p:cNvSpPr txBox="1"/>
          <p:nvPr/>
        </p:nvSpPr>
        <p:spPr>
          <a:xfrm>
            <a:off x="5503082" y="2824144"/>
            <a:ext cx="1744206" cy="369332"/>
          </a:xfrm>
          <a:prstGeom prst="rect">
            <a:avLst/>
          </a:prstGeom>
          <a:noFill/>
        </p:spPr>
        <p:txBody>
          <a:bodyPr wrap="square" rtlCol="0">
            <a:spAutoFit/>
          </a:bodyPr>
          <a:lstStyle/>
          <a:p>
            <a:r>
              <a:rPr lang="en-US" dirty="0"/>
              <a:t>Prepared Data</a:t>
            </a:r>
          </a:p>
        </p:txBody>
      </p:sp>
    </p:spTree>
    <p:extLst>
      <p:ext uri="{BB962C8B-B14F-4D97-AF65-F5344CB8AC3E}">
        <p14:creationId xmlns:p14="http://schemas.microsoft.com/office/powerpoint/2010/main" val="3119442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A1063A-C0E3-D458-8CBA-5BC9EC2684D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Load the Dataset in S3:</a:t>
            </a:r>
          </a:p>
        </p:txBody>
      </p:sp>
      <p:pic>
        <p:nvPicPr>
          <p:cNvPr id="5" name="Content Placeholder 4" descr="A screenshot of a computer&#10;&#10;Description automatically generated">
            <a:extLst>
              <a:ext uri="{FF2B5EF4-FFF2-40B4-BE49-F238E27FC236}">
                <a16:creationId xmlns:a16="http://schemas.microsoft.com/office/drawing/2014/main" id="{B9EE180B-F180-CEEA-ED97-7F36BBE796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9788" y="1675227"/>
            <a:ext cx="8532424" cy="4394199"/>
          </a:xfrm>
          <a:prstGeom prst="rect">
            <a:avLst/>
          </a:prstGeom>
        </p:spPr>
      </p:pic>
    </p:spTree>
    <p:extLst>
      <p:ext uri="{BB962C8B-B14F-4D97-AF65-F5344CB8AC3E}">
        <p14:creationId xmlns:p14="http://schemas.microsoft.com/office/powerpoint/2010/main" val="7965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1FAB2-8DB5-B38C-111D-6F4522220A7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Query &amp; Understanding Data:</a:t>
            </a:r>
          </a:p>
        </p:txBody>
      </p:sp>
      <p:pic>
        <p:nvPicPr>
          <p:cNvPr id="5" name="Content Placeholder 4" descr="A screenshot of a computer&#10;&#10;Description automatically generated">
            <a:extLst>
              <a:ext uri="{FF2B5EF4-FFF2-40B4-BE49-F238E27FC236}">
                <a16:creationId xmlns:a16="http://schemas.microsoft.com/office/drawing/2014/main" id="{6C57EDD5-CFC2-4980-E3F9-E5888AD5C4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5515" y="1675227"/>
            <a:ext cx="9500970" cy="4394199"/>
          </a:xfrm>
          <a:prstGeom prst="rect">
            <a:avLst/>
          </a:prstGeom>
        </p:spPr>
      </p:pic>
    </p:spTree>
    <p:extLst>
      <p:ext uri="{BB962C8B-B14F-4D97-AF65-F5344CB8AC3E}">
        <p14:creationId xmlns:p14="http://schemas.microsoft.com/office/powerpoint/2010/main" val="3221479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4360</TotalTime>
  <Words>1313</Words>
  <Application>Microsoft Macintosh PowerPoint</Application>
  <PresentationFormat>Widescreen</PresentationFormat>
  <Paragraphs>127</Paragraphs>
  <Slides>37</Slides>
  <Notes>0</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37</vt:i4>
      </vt:variant>
    </vt:vector>
  </HeadingPairs>
  <TitlesOfParts>
    <vt:vector size="48" baseType="lpstr">
      <vt:lpstr>Meiryo</vt:lpstr>
      <vt:lpstr>Agency FB</vt:lpstr>
      <vt:lpstr>Arial</vt:lpstr>
      <vt:lpstr>Calibri</vt:lpstr>
      <vt:lpstr>Calibri Light</vt:lpstr>
      <vt:lpstr>Consolas</vt:lpstr>
      <vt:lpstr>Courier New</vt:lpstr>
      <vt:lpstr>Open Sans</vt:lpstr>
      <vt:lpstr>Sakkal Majalla</vt:lpstr>
      <vt:lpstr>office theme</vt:lpstr>
      <vt:lpstr>Office Theme</vt:lpstr>
      <vt:lpstr>D.C Residential Property Sales Analysis </vt:lpstr>
      <vt:lpstr>Team Members:</vt:lpstr>
      <vt:lpstr>Background Analysis– Washington D.C. Population</vt:lpstr>
      <vt:lpstr>Our Dataset:</vt:lpstr>
      <vt:lpstr>Business Questions:</vt:lpstr>
      <vt:lpstr>PowerPoint Presentation</vt:lpstr>
      <vt:lpstr>PowerPoint Presentation</vt:lpstr>
      <vt:lpstr>Load the Dataset in S3:</vt:lpstr>
      <vt:lpstr>Query &amp; Understanding Data:</vt:lpstr>
      <vt:lpstr>AWS Glue:</vt:lpstr>
      <vt:lpstr>Loading Data to Schema:</vt:lpstr>
      <vt:lpstr>Transforming the Clean Data:</vt:lpstr>
      <vt:lpstr>AWS Sagemaker:</vt:lpstr>
      <vt:lpstr>Sagemaker Notebook Instances:</vt:lpstr>
      <vt:lpstr>Exploratory Data Analysis</vt:lpstr>
      <vt:lpstr>Annual and Monthly Property Sales Trends</vt:lpstr>
      <vt:lpstr>Property Sales by Price and Remodeled Status</vt:lpstr>
      <vt:lpstr>Annual Property Sales Comparison with and without Price </vt:lpstr>
      <vt:lpstr>Distribution of Sale Prices for Trimmed Sales Data with KDE Plot</vt:lpstr>
      <vt:lpstr>Median Sale Price by Year: Trend Analysis</vt:lpstr>
      <vt:lpstr>Property Sales by Price and Remodeled Status</vt:lpstr>
      <vt:lpstr>Modeling</vt:lpstr>
      <vt:lpstr>Model: Build LR model: adding cndtn as additional predictor variables </vt:lpstr>
      <vt:lpstr>Model: Build LR model: adding cndtn as additional predictor variables </vt:lpstr>
      <vt:lpstr>Model: Build LR model: Adding  gross building area another predictor </vt:lpstr>
      <vt:lpstr>Model: Build LR model: Adding to model  num_days_passed as pred </vt:lpstr>
      <vt:lpstr>Model: Build LR model: Adding  gross building area another predictor </vt:lpstr>
      <vt:lpstr>COVID-19 Impact</vt:lpstr>
      <vt:lpstr>Covid impact</vt:lpstr>
      <vt:lpstr>Covid impact</vt:lpstr>
      <vt:lpstr>Covid impact</vt:lpstr>
      <vt:lpstr>Covid impact</vt:lpstr>
      <vt:lpstr>Covid impact</vt:lpstr>
      <vt:lpstr>Deployment:</vt:lpstr>
      <vt:lpstr>PowerPoint Presentation</vt:lpstr>
      <vt:lpstr>PowerPoint Presentation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krishna</dc:creator>
  <cp:lastModifiedBy>Santhi Swarup Yalapalli</cp:lastModifiedBy>
  <cp:revision>534</cp:revision>
  <dcterms:created xsi:type="dcterms:W3CDTF">2023-04-22T18:56:07Z</dcterms:created>
  <dcterms:modified xsi:type="dcterms:W3CDTF">2024-04-23T02:58:15Z</dcterms:modified>
</cp:coreProperties>
</file>